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257" r:id="rId2"/>
    <p:sldId id="281" r:id="rId3"/>
    <p:sldId id="288" r:id="rId4"/>
    <p:sldId id="296" r:id="rId5"/>
    <p:sldId id="297" r:id="rId6"/>
    <p:sldId id="298" r:id="rId7"/>
    <p:sldId id="305" r:id="rId8"/>
    <p:sldId id="306" r:id="rId9"/>
    <p:sldId id="307" r:id="rId10"/>
    <p:sldId id="309" r:id="rId11"/>
    <p:sldId id="310" r:id="rId12"/>
    <p:sldId id="311" r:id="rId13"/>
    <p:sldId id="337" r:id="rId14"/>
    <p:sldId id="308" r:id="rId15"/>
    <p:sldId id="301" r:id="rId16"/>
    <p:sldId id="300" r:id="rId17"/>
    <p:sldId id="303" r:id="rId18"/>
    <p:sldId id="304" r:id="rId19"/>
    <p:sldId id="302" r:id="rId20"/>
    <p:sldId id="313" r:id="rId21"/>
    <p:sldId id="314" r:id="rId22"/>
    <p:sldId id="315" r:id="rId23"/>
    <p:sldId id="316" r:id="rId24"/>
    <p:sldId id="317" r:id="rId25"/>
    <p:sldId id="339" r:id="rId26"/>
    <p:sldId id="340" r:id="rId27"/>
    <p:sldId id="320" r:id="rId28"/>
    <p:sldId id="321" r:id="rId29"/>
    <p:sldId id="322" r:id="rId30"/>
    <p:sldId id="323" r:id="rId31"/>
    <p:sldId id="326" r:id="rId32"/>
    <p:sldId id="328" r:id="rId33"/>
    <p:sldId id="327" r:id="rId34"/>
    <p:sldId id="329" r:id="rId35"/>
    <p:sldId id="330" r:id="rId36"/>
    <p:sldId id="348" r:id="rId37"/>
    <p:sldId id="349" r:id="rId38"/>
    <p:sldId id="341" r:id="rId39"/>
    <p:sldId id="342" r:id="rId40"/>
    <p:sldId id="345" r:id="rId41"/>
    <p:sldId id="346" r:id="rId42"/>
    <p:sldId id="344" r:id="rId43"/>
    <p:sldId id="347" r:id="rId44"/>
    <p:sldId id="331" r:id="rId45"/>
    <p:sldId id="332" r:id="rId46"/>
    <p:sldId id="333" r:id="rId47"/>
    <p:sldId id="334" r:id="rId48"/>
    <p:sldId id="335" r:id="rId49"/>
    <p:sldId id="336" r:id="rId50"/>
    <p:sldId id="353" r:id="rId51"/>
    <p:sldId id="352" r:id="rId52"/>
    <p:sldId id="355" r:id="rId53"/>
    <p:sldId id="350" r:id="rId54"/>
    <p:sldId id="356" r:id="rId55"/>
    <p:sldId id="358" r:id="rId56"/>
    <p:sldId id="360" r:id="rId57"/>
    <p:sldId id="361" r:id="rId58"/>
    <p:sldId id="357" r:id="rId59"/>
    <p:sldId id="359" r:id="rId60"/>
    <p:sldId id="362" r:id="rId61"/>
    <p:sldId id="363" r:id="rId62"/>
    <p:sldId id="364" r:id="rId63"/>
    <p:sldId id="366" r:id="rId64"/>
    <p:sldId id="365" r:id="rId65"/>
    <p:sldId id="367" r:id="rId66"/>
    <p:sldId id="368" r:id="rId67"/>
    <p:sldId id="369" r:id="rId68"/>
    <p:sldId id="370" r:id="rId69"/>
    <p:sldId id="371" r:id="rId70"/>
    <p:sldId id="372" r:id="rId71"/>
    <p:sldId id="373" r:id="rId72"/>
    <p:sldId id="374" r:id="rId73"/>
    <p:sldId id="376" r:id="rId74"/>
    <p:sldId id="375" r:id="rId75"/>
    <p:sldId id="377" r:id="rId76"/>
    <p:sldId id="378" r:id="rId77"/>
    <p:sldId id="379" r:id="rId78"/>
    <p:sldId id="380" r:id="rId79"/>
    <p:sldId id="381" r:id="rId80"/>
    <p:sldId id="389" r:id="rId81"/>
    <p:sldId id="382" r:id="rId82"/>
    <p:sldId id="383" r:id="rId83"/>
    <p:sldId id="384" r:id="rId84"/>
    <p:sldId id="385" r:id="rId85"/>
    <p:sldId id="386" r:id="rId86"/>
    <p:sldId id="387" r:id="rId87"/>
    <p:sldId id="394" r:id="rId88"/>
    <p:sldId id="388" r:id="rId89"/>
    <p:sldId id="390" r:id="rId90"/>
    <p:sldId id="391" r:id="rId91"/>
    <p:sldId id="392" r:id="rId92"/>
    <p:sldId id="395" r:id="rId93"/>
    <p:sldId id="393" r:id="rId94"/>
    <p:sldId id="396" r:id="rId95"/>
    <p:sldId id="397" r:id="rId96"/>
    <p:sldId id="398" r:id="rId97"/>
    <p:sldId id="399" r:id="rId98"/>
    <p:sldId id="400" r:id="rId99"/>
    <p:sldId id="401" r:id="rId100"/>
    <p:sldId id="402" r:id="rId101"/>
    <p:sldId id="406" r:id="rId102"/>
    <p:sldId id="405" r:id="rId103"/>
    <p:sldId id="407" r:id="rId104"/>
    <p:sldId id="408" r:id="rId105"/>
    <p:sldId id="403" r:id="rId106"/>
    <p:sldId id="404" r:id="rId107"/>
    <p:sldId id="413" r:id="rId108"/>
    <p:sldId id="414" r:id="rId109"/>
    <p:sldId id="409" r:id="rId110"/>
    <p:sldId id="410" r:id="rId111"/>
    <p:sldId id="411" r:id="rId112"/>
    <p:sldId id="412" r:id="rId113"/>
    <p:sldId id="416" r:id="rId114"/>
    <p:sldId id="417" r:id="rId115"/>
    <p:sldId id="419" r:id="rId116"/>
    <p:sldId id="418" r:id="rId117"/>
    <p:sldId id="420" r:id="rId118"/>
    <p:sldId id="415" r:id="rId119"/>
    <p:sldId id="282"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9F2038-F1A9-45A7-B3E2-78117DB6B2F2}" type="datetimeFigureOut">
              <a:rPr lang="en-IN" smtClean="0"/>
              <a:t>01-01-2026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7C2B3-71A9-40D0-B3D4-FCBB92BA430C}" type="slidenum">
              <a:rPr lang="en-IN" smtClean="0"/>
              <a:t>‹#›</a:t>
            </a:fld>
            <a:endParaRPr lang="en-IN"/>
          </a:p>
        </p:txBody>
      </p:sp>
    </p:spTree>
    <p:extLst>
      <p:ext uri="{BB962C8B-B14F-4D97-AF65-F5344CB8AC3E}">
        <p14:creationId xmlns:p14="http://schemas.microsoft.com/office/powerpoint/2010/main" val="2313065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447C2B3-71A9-40D0-B3D4-FCBB92BA430C}" type="slidenum">
              <a:rPr lang="en-IN" smtClean="0"/>
              <a:t>8</a:t>
            </a:fld>
            <a:endParaRPr lang="en-IN"/>
          </a:p>
        </p:txBody>
      </p:sp>
    </p:spTree>
    <p:extLst>
      <p:ext uri="{BB962C8B-B14F-4D97-AF65-F5344CB8AC3E}">
        <p14:creationId xmlns:p14="http://schemas.microsoft.com/office/powerpoint/2010/main" val="3143334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D0D5-5DD2-906A-89B6-4B7FABD3DA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A5867AF-15F6-3A67-676C-9CA53D685B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EE5BD2E-55A8-EAFF-C099-92C055224CD8}"/>
              </a:ext>
            </a:extLst>
          </p:cNvPr>
          <p:cNvSpPr>
            <a:spLocks noGrp="1"/>
          </p:cNvSpPr>
          <p:nvPr>
            <p:ph type="dt" sz="half" idx="10"/>
          </p:nvPr>
        </p:nvSpPr>
        <p:spPr/>
        <p:txBody>
          <a:bodyPr/>
          <a:lstStyle/>
          <a:p>
            <a:fld id="{355A3A18-AFAD-4F2D-8035-C9E68FBF7B2D}" type="datetimeFigureOut">
              <a:rPr lang="en-IN" smtClean="0"/>
              <a:t>01-01-2026</a:t>
            </a:fld>
            <a:endParaRPr lang="en-IN"/>
          </a:p>
        </p:txBody>
      </p:sp>
      <p:sp>
        <p:nvSpPr>
          <p:cNvPr id="5" name="Footer Placeholder 4">
            <a:extLst>
              <a:ext uri="{FF2B5EF4-FFF2-40B4-BE49-F238E27FC236}">
                <a16:creationId xmlns:a16="http://schemas.microsoft.com/office/drawing/2014/main" id="{43B5BD98-6E79-A4A1-8294-A132B77466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710572-D7A3-D1D4-9767-03262D33835E}"/>
              </a:ext>
            </a:extLst>
          </p:cNvPr>
          <p:cNvSpPr>
            <a:spLocks noGrp="1"/>
          </p:cNvSpPr>
          <p:nvPr>
            <p:ph type="sldNum" sz="quarter" idx="12"/>
          </p:nvPr>
        </p:nvSpPr>
        <p:spPr/>
        <p:txBody>
          <a:bodyPr/>
          <a:lstStyle/>
          <a:p>
            <a:fld id="{C64A6ED3-D351-470C-B4A9-36B8673FD57F}" type="slidenum">
              <a:rPr lang="en-IN" smtClean="0"/>
              <a:t>‹#›</a:t>
            </a:fld>
            <a:endParaRPr lang="en-IN"/>
          </a:p>
        </p:txBody>
      </p:sp>
    </p:spTree>
    <p:extLst>
      <p:ext uri="{BB962C8B-B14F-4D97-AF65-F5344CB8AC3E}">
        <p14:creationId xmlns:p14="http://schemas.microsoft.com/office/powerpoint/2010/main" val="3370592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12F68-73D4-F084-CDF8-C04DDB760E1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DB146F9-27D7-1A02-528E-E02D86B83D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1D9616-4558-76D5-8C59-2962300FD905}"/>
              </a:ext>
            </a:extLst>
          </p:cNvPr>
          <p:cNvSpPr>
            <a:spLocks noGrp="1"/>
          </p:cNvSpPr>
          <p:nvPr>
            <p:ph type="dt" sz="half" idx="10"/>
          </p:nvPr>
        </p:nvSpPr>
        <p:spPr/>
        <p:txBody>
          <a:bodyPr/>
          <a:lstStyle/>
          <a:p>
            <a:fld id="{355A3A18-AFAD-4F2D-8035-C9E68FBF7B2D}" type="datetimeFigureOut">
              <a:rPr lang="en-IN" smtClean="0"/>
              <a:t>01-01-2026</a:t>
            </a:fld>
            <a:endParaRPr lang="en-IN"/>
          </a:p>
        </p:txBody>
      </p:sp>
      <p:sp>
        <p:nvSpPr>
          <p:cNvPr id="5" name="Footer Placeholder 4">
            <a:extLst>
              <a:ext uri="{FF2B5EF4-FFF2-40B4-BE49-F238E27FC236}">
                <a16:creationId xmlns:a16="http://schemas.microsoft.com/office/drawing/2014/main" id="{52775530-A04F-9ABD-6D4C-85DFE02312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8AECF6-6406-F684-E94E-EBDEE6C71935}"/>
              </a:ext>
            </a:extLst>
          </p:cNvPr>
          <p:cNvSpPr>
            <a:spLocks noGrp="1"/>
          </p:cNvSpPr>
          <p:nvPr>
            <p:ph type="sldNum" sz="quarter" idx="12"/>
          </p:nvPr>
        </p:nvSpPr>
        <p:spPr/>
        <p:txBody>
          <a:bodyPr/>
          <a:lstStyle/>
          <a:p>
            <a:fld id="{C64A6ED3-D351-470C-B4A9-36B8673FD57F}" type="slidenum">
              <a:rPr lang="en-IN" smtClean="0"/>
              <a:t>‹#›</a:t>
            </a:fld>
            <a:endParaRPr lang="en-IN"/>
          </a:p>
        </p:txBody>
      </p:sp>
    </p:spTree>
    <p:extLst>
      <p:ext uri="{BB962C8B-B14F-4D97-AF65-F5344CB8AC3E}">
        <p14:creationId xmlns:p14="http://schemas.microsoft.com/office/powerpoint/2010/main" val="1282552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50C9C0-B72A-DD28-8803-099E90A53B9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C72297F-AA9A-B390-7049-E0DB2BBF35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E326AC-D4CF-0C00-2721-EE430B595243}"/>
              </a:ext>
            </a:extLst>
          </p:cNvPr>
          <p:cNvSpPr>
            <a:spLocks noGrp="1"/>
          </p:cNvSpPr>
          <p:nvPr>
            <p:ph type="dt" sz="half" idx="10"/>
          </p:nvPr>
        </p:nvSpPr>
        <p:spPr/>
        <p:txBody>
          <a:bodyPr/>
          <a:lstStyle/>
          <a:p>
            <a:fld id="{355A3A18-AFAD-4F2D-8035-C9E68FBF7B2D}" type="datetimeFigureOut">
              <a:rPr lang="en-IN" smtClean="0"/>
              <a:t>01-01-2026</a:t>
            </a:fld>
            <a:endParaRPr lang="en-IN"/>
          </a:p>
        </p:txBody>
      </p:sp>
      <p:sp>
        <p:nvSpPr>
          <p:cNvPr id="5" name="Footer Placeholder 4">
            <a:extLst>
              <a:ext uri="{FF2B5EF4-FFF2-40B4-BE49-F238E27FC236}">
                <a16:creationId xmlns:a16="http://schemas.microsoft.com/office/drawing/2014/main" id="{46537886-598C-032B-1D20-74A53EC42B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D52526-2280-32AA-948C-0B0E70097A24}"/>
              </a:ext>
            </a:extLst>
          </p:cNvPr>
          <p:cNvSpPr>
            <a:spLocks noGrp="1"/>
          </p:cNvSpPr>
          <p:nvPr>
            <p:ph type="sldNum" sz="quarter" idx="12"/>
          </p:nvPr>
        </p:nvSpPr>
        <p:spPr/>
        <p:txBody>
          <a:bodyPr/>
          <a:lstStyle/>
          <a:p>
            <a:fld id="{C64A6ED3-D351-470C-B4A9-36B8673FD57F}" type="slidenum">
              <a:rPr lang="en-IN" smtClean="0"/>
              <a:t>‹#›</a:t>
            </a:fld>
            <a:endParaRPr lang="en-IN"/>
          </a:p>
        </p:txBody>
      </p:sp>
    </p:spTree>
    <p:extLst>
      <p:ext uri="{BB962C8B-B14F-4D97-AF65-F5344CB8AC3E}">
        <p14:creationId xmlns:p14="http://schemas.microsoft.com/office/powerpoint/2010/main" val="4008179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8D238-2CBE-2249-256F-7DFB577A475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24512A3-6B50-CFFC-F4DE-EF6DE6FC77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4D59F2-FE08-8983-8B45-05F118BF7116}"/>
              </a:ext>
            </a:extLst>
          </p:cNvPr>
          <p:cNvSpPr>
            <a:spLocks noGrp="1"/>
          </p:cNvSpPr>
          <p:nvPr>
            <p:ph type="dt" sz="half" idx="10"/>
          </p:nvPr>
        </p:nvSpPr>
        <p:spPr/>
        <p:txBody>
          <a:bodyPr/>
          <a:lstStyle/>
          <a:p>
            <a:fld id="{355A3A18-AFAD-4F2D-8035-C9E68FBF7B2D}" type="datetimeFigureOut">
              <a:rPr lang="en-IN" smtClean="0"/>
              <a:t>01-01-2026</a:t>
            </a:fld>
            <a:endParaRPr lang="en-IN"/>
          </a:p>
        </p:txBody>
      </p:sp>
      <p:sp>
        <p:nvSpPr>
          <p:cNvPr id="5" name="Footer Placeholder 4">
            <a:extLst>
              <a:ext uri="{FF2B5EF4-FFF2-40B4-BE49-F238E27FC236}">
                <a16:creationId xmlns:a16="http://schemas.microsoft.com/office/drawing/2014/main" id="{1DB2071F-03D9-1154-6471-7841FEF278D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334AE6-42B3-16CA-7415-102853122979}"/>
              </a:ext>
            </a:extLst>
          </p:cNvPr>
          <p:cNvSpPr>
            <a:spLocks noGrp="1"/>
          </p:cNvSpPr>
          <p:nvPr>
            <p:ph type="sldNum" sz="quarter" idx="12"/>
          </p:nvPr>
        </p:nvSpPr>
        <p:spPr/>
        <p:txBody>
          <a:bodyPr/>
          <a:lstStyle/>
          <a:p>
            <a:fld id="{C64A6ED3-D351-470C-B4A9-36B8673FD57F}" type="slidenum">
              <a:rPr lang="en-IN" smtClean="0"/>
              <a:t>‹#›</a:t>
            </a:fld>
            <a:endParaRPr lang="en-IN"/>
          </a:p>
        </p:txBody>
      </p:sp>
    </p:spTree>
    <p:extLst>
      <p:ext uri="{BB962C8B-B14F-4D97-AF65-F5344CB8AC3E}">
        <p14:creationId xmlns:p14="http://schemas.microsoft.com/office/powerpoint/2010/main" val="2286827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8E113-9887-6E53-A561-4B61AE13F2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15511E5-9E5B-EDB4-8F22-412D3E5C62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AC223E-B6CD-DCE5-A4D5-1823F364733C}"/>
              </a:ext>
            </a:extLst>
          </p:cNvPr>
          <p:cNvSpPr>
            <a:spLocks noGrp="1"/>
          </p:cNvSpPr>
          <p:nvPr>
            <p:ph type="dt" sz="half" idx="10"/>
          </p:nvPr>
        </p:nvSpPr>
        <p:spPr/>
        <p:txBody>
          <a:bodyPr/>
          <a:lstStyle/>
          <a:p>
            <a:fld id="{355A3A18-AFAD-4F2D-8035-C9E68FBF7B2D}" type="datetimeFigureOut">
              <a:rPr lang="en-IN" smtClean="0"/>
              <a:t>01-01-2026</a:t>
            </a:fld>
            <a:endParaRPr lang="en-IN"/>
          </a:p>
        </p:txBody>
      </p:sp>
      <p:sp>
        <p:nvSpPr>
          <p:cNvPr id="5" name="Footer Placeholder 4">
            <a:extLst>
              <a:ext uri="{FF2B5EF4-FFF2-40B4-BE49-F238E27FC236}">
                <a16:creationId xmlns:a16="http://schemas.microsoft.com/office/drawing/2014/main" id="{E30D3F6E-F73D-3F69-E91F-4AF504E598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7B8A86-5519-91FF-50BE-965535687425}"/>
              </a:ext>
            </a:extLst>
          </p:cNvPr>
          <p:cNvSpPr>
            <a:spLocks noGrp="1"/>
          </p:cNvSpPr>
          <p:nvPr>
            <p:ph type="sldNum" sz="quarter" idx="12"/>
          </p:nvPr>
        </p:nvSpPr>
        <p:spPr/>
        <p:txBody>
          <a:bodyPr/>
          <a:lstStyle/>
          <a:p>
            <a:fld id="{C64A6ED3-D351-470C-B4A9-36B8673FD57F}" type="slidenum">
              <a:rPr lang="en-IN" smtClean="0"/>
              <a:t>‹#›</a:t>
            </a:fld>
            <a:endParaRPr lang="en-IN"/>
          </a:p>
        </p:txBody>
      </p:sp>
    </p:spTree>
    <p:extLst>
      <p:ext uri="{BB962C8B-B14F-4D97-AF65-F5344CB8AC3E}">
        <p14:creationId xmlns:p14="http://schemas.microsoft.com/office/powerpoint/2010/main" val="4120460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CDD2-956C-818B-7D0E-088979F9582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2B8C530-AE09-1225-830D-649EF20A2A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E2819DF-591D-0442-0AF0-4B427CDD92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B388770-B406-FA4C-06D9-C588C60C3C6C}"/>
              </a:ext>
            </a:extLst>
          </p:cNvPr>
          <p:cNvSpPr>
            <a:spLocks noGrp="1"/>
          </p:cNvSpPr>
          <p:nvPr>
            <p:ph type="dt" sz="half" idx="10"/>
          </p:nvPr>
        </p:nvSpPr>
        <p:spPr/>
        <p:txBody>
          <a:bodyPr/>
          <a:lstStyle/>
          <a:p>
            <a:fld id="{355A3A18-AFAD-4F2D-8035-C9E68FBF7B2D}" type="datetimeFigureOut">
              <a:rPr lang="en-IN" smtClean="0"/>
              <a:t>01-01-2026</a:t>
            </a:fld>
            <a:endParaRPr lang="en-IN"/>
          </a:p>
        </p:txBody>
      </p:sp>
      <p:sp>
        <p:nvSpPr>
          <p:cNvPr id="6" name="Footer Placeholder 5">
            <a:extLst>
              <a:ext uri="{FF2B5EF4-FFF2-40B4-BE49-F238E27FC236}">
                <a16:creationId xmlns:a16="http://schemas.microsoft.com/office/drawing/2014/main" id="{13F99519-F347-D50D-2376-191B6A4B87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AD98F0-EDDE-482E-CCD9-B016E7B57202}"/>
              </a:ext>
            </a:extLst>
          </p:cNvPr>
          <p:cNvSpPr>
            <a:spLocks noGrp="1"/>
          </p:cNvSpPr>
          <p:nvPr>
            <p:ph type="sldNum" sz="quarter" idx="12"/>
          </p:nvPr>
        </p:nvSpPr>
        <p:spPr/>
        <p:txBody>
          <a:bodyPr/>
          <a:lstStyle/>
          <a:p>
            <a:fld id="{C64A6ED3-D351-470C-B4A9-36B8673FD57F}" type="slidenum">
              <a:rPr lang="en-IN" smtClean="0"/>
              <a:t>‹#›</a:t>
            </a:fld>
            <a:endParaRPr lang="en-IN"/>
          </a:p>
        </p:txBody>
      </p:sp>
    </p:spTree>
    <p:extLst>
      <p:ext uri="{BB962C8B-B14F-4D97-AF65-F5344CB8AC3E}">
        <p14:creationId xmlns:p14="http://schemas.microsoft.com/office/powerpoint/2010/main" val="4091574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773CE-FBFE-AFC4-D8A0-9B1CD02EC96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57773DB-15EB-90AD-B1FA-A0D1B5C860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1A0A3E-E1FC-0AE0-93D0-B2A2FC2A38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2097007-C5B8-CBC6-CD37-98B1713590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F558D9-5241-0A61-8945-EFE5F218FC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F895806-C1E5-F4E2-1245-20015A8E1263}"/>
              </a:ext>
            </a:extLst>
          </p:cNvPr>
          <p:cNvSpPr>
            <a:spLocks noGrp="1"/>
          </p:cNvSpPr>
          <p:nvPr>
            <p:ph type="dt" sz="half" idx="10"/>
          </p:nvPr>
        </p:nvSpPr>
        <p:spPr/>
        <p:txBody>
          <a:bodyPr/>
          <a:lstStyle/>
          <a:p>
            <a:fld id="{355A3A18-AFAD-4F2D-8035-C9E68FBF7B2D}" type="datetimeFigureOut">
              <a:rPr lang="en-IN" smtClean="0"/>
              <a:t>01-01-2026</a:t>
            </a:fld>
            <a:endParaRPr lang="en-IN"/>
          </a:p>
        </p:txBody>
      </p:sp>
      <p:sp>
        <p:nvSpPr>
          <p:cNvPr id="8" name="Footer Placeholder 7">
            <a:extLst>
              <a:ext uri="{FF2B5EF4-FFF2-40B4-BE49-F238E27FC236}">
                <a16:creationId xmlns:a16="http://schemas.microsoft.com/office/drawing/2014/main" id="{5D27B58E-8B68-2131-74B7-5C728CB5B1E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1DCC2F6-FBDC-0414-F649-DE977521247D}"/>
              </a:ext>
            </a:extLst>
          </p:cNvPr>
          <p:cNvSpPr>
            <a:spLocks noGrp="1"/>
          </p:cNvSpPr>
          <p:nvPr>
            <p:ph type="sldNum" sz="quarter" idx="12"/>
          </p:nvPr>
        </p:nvSpPr>
        <p:spPr/>
        <p:txBody>
          <a:bodyPr/>
          <a:lstStyle/>
          <a:p>
            <a:fld id="{C64A6ED3-D351-470C-B4A9-36B8673FD57F}" type="slidenum">
              <a:rPr lang="en-IN" smtClean="0"/>
              <a:t>‹#›</a:t>
            </a:fld>
            <a:endParaRPr lang="en-IN"/>
          </a:p>
        </p:txBody>
      </p:sp>
    </p:spTree>
    <p:extLst>
      <p:ext uri="{BB962C8B-B14F-4D97-AF65-F5344CB8AC3E}">
        <p14:creationId xmlns:p14="http://schemas.microsoft.com/office/powerpoint/2010/main" val="1177457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A709C-5B0D-7770-9C9F-7113CB5B602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DD49DB1-D640-E47F-21FF-AED5EBAB1D49}"/>
              </a:ext>
            </a:extLst>
          </p:cNvPr>
          <p:cNvSpPr>
            <a:spLocks noGrp="1"/>
          </p:cNvSpPr>
          <p:nvPr>
            <p:ph type="dt" sz="half" idx="10"/>
          </p:nvPr>
        </p:nvSpPr>
        <p:spPr/>
        <p:txBody>
          <a:bodyPr/>
          <a:lstStyle/>
          <a:p>
            <a:fld id="{355A3A18-AFAD-4F2D-8035-C9E68FBF7B2D}" type="datetimeFigureOut">
              <a:rPr lang="en-IN" smtClean="0"/>
              <a:t>01-01-2026</a:t>
            </a:fld>
            <a:endParaRPr lang="en-IN"/>
          </a:p>
        </p:txBody>
      </p:sp>
      <p:sp>
        <p:nvSpPr>
          <p:cNvPr id="4" name="Footer Placeholder 3">
            <a:extLst>
              <a:ext uri="{FF2B5EF4-FFF2-40B4-BE49-F238E27FC236}">
                <a16:creationId xmlns:a16="http://schemas.microsoft.com/office/drawing/2014/main" id="{D4924160-A538-5ADC-3023-3A57BD1834C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2C1E26E-6D09-0E01-6D0F-2D330C137E71}"/>
              </a:ext>
            </a:extLst>
          </p:cNvPr>
          <p:cNvSpPr>
            <a:spLocks noGrp="1"/>
          </p:cNvSpPr>
          <p:nvPr>
            <p:ph type="sldNum" sz="quarter" idx="12"/>
          </p:nvPr>
        </p:nvSpPr>
        <p:spPr/>
        <p:txBody>
          <a:bodyPr/>
          <a:lstStyle/>
          <a:p>
            <a:fld id="{C64A6ED3-D351-470C-B4A9-36B8673FD57F}" type="slidenum">
              <a:rPr lang="en-IN" smtClean="0"/>
              <a:t>‹#›</a:t>
            </a:fld>
            <a:endParaRPr lang="en-IN"/>
          </a:p>
        </p:txBody>
      </p:sp>
    </p:spTree>
    <p:extLst>
      <p:ext uri="{BB962C8B-B14F-4D97-AF65-F5344CB8AC3E}">
        <p14:creationId xmlns:p14="http://schemas.microsoft.com/office/powerpoint/2010/main" val="525731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FFD738-B99E-CB24-7B3C-09E56449305C}"/>
              </a:ext>
            </a:extLst>
          </p:cNvPr>
          <p:cNvSpPr>
            <a:spLocks noGrp="1"/>
          </p:cNvSpPr>
          <p:nvPr>
            <p:ph type="dt" sz="half" idx="10"/>
          </p:nvPr>
        </p:nvSpPr>
        <p:spPr/>
        <p:txBody>
          <a:bodyPr/>
          <a:lstStyle/>
          <a:p>
            <a:fld id="{355A3A18-AFAD-4F2D-8035-C9E68FBF7B2D}" type="datetimeFigureOut">
              <a:rPr lang="en-IN" smtClean="0"/>
              <a:t>01-01-2026</a:t>
            </a:fld>
            <a:endParaRPr lang="en-IN"/>
          </a:p>
        </p:txBody>
      </p:sp>
      <p:sp>
        <p:nvSpPr>
          <p:cNvPr id="3" name="Footer Placeholder 2">
            <a:extLst>
              <a:ext uri="{FF2B5EF4-FFF2-40B4-BE49-F238E27FC236}">
                <a16:creationId xmlns:a16="http://schemas.microsoft.com/office/drawing/2014/main" id="{912527D1-C33E-7359-F9FB-A968CA9AFEF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55B0E84-E58E-AC46-4FFE-207D54F1F65A}"/>
              </a:ext>
            </a:extLst>
          </p:cNvPr>
          <p:cNvSpPr>
            <a:spLocks noGrp="1"/>
          </p:cNvSpPr>
          <p:nvPr>
            <p:ph type="sldNum" sz="quarter" idx="12"/>
          </p:nvPr>
        </p:nvSpPr>
        <p:spPr/>
        <p:txBody>
          <a:bodyPr/>
          <a:lstStyle/>
          <a:p>
            <a:fld id="{C64A6ED3-D351-470C-B4A9-36B8673FD57F}" type="slidenum">
              <a:rPr lang="en-IN" smtClean="0"/>
              <a:t>‹#›</a:t>
            </a:fld>
            <a:endParaRPr lang="en-IN"/>
          </a:p>
        </p:txBody>
      </p:sp>
    </p:spTree>
    <p:extLst>
      <p:ext uri="{BB962C8B-B14F-4D97-AF65-F5344CB8AC3E}">
        <p14:creationId xmlns:p14="http://schemas.microsoft.com/office/powerpoint/2010/main" val="4195735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9428-AA11-B35E-1FD8-DA4669C284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B371E13-A370-003F-8F0D-28DCC25F46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996F307-431F-E936-269F-248C58E1AC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A0C70A-DB6E-E819-5404-DAB79FE2D982}"/>
              </a:ext>
            </a:extLst>
          </p:cNvPr>
          <p:cNvSpPr>
            <a:spLocks noGrp="1"/>
          </p:cNvSpPr>
          <p:nvPr>
            <p:ph type="dt" sz="half" idx="10"/>
          </p:nvPr>
        </p:nvSpPr>
        <p:spPr/>
        <p:txBody>
          <a:bodyPr/>
          <a:lstStyle/>
          <a:p>
            <a:fld id="{355A3A18-AFAD-4F2D-8035-C9E68FBF7B2D}" type="datetimeFigureOut">
              <a:rPr lang="en-IN" smtClean="0"/>
              <a:t>01-01-2026</a:t>
            </a:fld>
            <a:endParaRPr lang="en-IN"/>
          </a:p>
        </p:txBody>
      </p:sp>
      <p:sp>
        <p:nvSpPr>
          <p:cNvPr id="6" name="Footer Placeholder 5">
            <a:extLst>
              <a:ext uri="{FF2B5EF4-FFF2-40B4-BE49-F238E27FC236}">
                <a16:creationId xmlns:a16="http://schemas.microsoft.com/office/drawing/2014/main" id="{92B6E1CF-61A7-C40C-23A8-039EC9DDC9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854A22-6269-373F-5DD8-9A999FD467E1}"/>
              </a:ext>
            </a:extLst>
          </p:cNvPr>
          <p:cNvSpPr>
            <a:spLocks noGrp="1"/>
          </p:cNvSpPr>
          <p:nvPr>
            <p:ph type="sldNum" sz="quarter" idx="12"/>
          </p:nvPr>
        </p:nvSpPr>
        <p:spPr/>
        <p:txBody>
          <a:bodyPr/>
          <a:lstStyle/>
          <a:p>
            <a:fld id="{C64A6ED3-D351-470C-B4A9-36B8673FD57F}" type="slidenum">
              <a:rPr lang="en-IN" smtClean="0"/>
              <a:t>‹#›</a:t>
            </a:fld>
            <a:endParaRPr lang="en-IN"/>
          </a:p>
        </p:txBody>
      </p:sp>
    </p:spTree>
    <p:extLst>
      <p:ext uri="{BB962C8B-B14F-4D97-AF65-F5344CB8AC3E}">
        <p14:creationId xmlns:p14="http://schemas.microsoft.com/office/powerpoint/2010/main" val="3726852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DDBBC-8DA0-2748-2238-85F21E3165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D3A1C92-8009-D7E1-BE77-63D1E38305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71F3D33-3962-5CFF-5224-59291C949F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05D1C1-951D-B5DF-2F61-A4624979FA16}"/>
              </a:ext>
            </a:extLst>
          </p:cNvPr>
          <p:cNvSpPr>
            <a:spLocks noGrp="1"/>
          </p:cNvSpPr>
          <p:nvPr>
            <p:ph type="dt" sz="half" idx="10"/>
          </p:nvPr>
        </p:nvSpPr>
        <p:spPr/>
        <p:txBody>
          <a:bodyPr/>
          <a:lstStyle/>
          <a:p>
            <a:fld id="{355A3A18-AFAD-4F2D-8035-C9E68FBF7B2D}" type="datetimeFigureOut">
              <a:rPr lang="en-IN" smtClean="0"/>
              <a:t>01-01-2026</a:t>
            </a:fld>
            <a:endParaRPr lang="en-IN"/>
          </a:p>
        </p:txBody>
      </p:sp>
      <p:sp>
        <p:nvSpPr>
          <p:cNvPr id="6" name="Footer Placeholder 5">
            <a:extLst>
              <a:ext uri="{FF2B5EF4-FFF2-40B4-BE49-F238E27FC236}">
                <a16:creationId xmlns:a16="http://schemas.microsoft.com/office/drawing/2014/main" id="{285866F9-A286-2CAF-5F4B-D9B0328DC2B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AA8D15-48D5-064A-026A-A4B265FD7959}"/>
              </a:ext>
            </a:extLst>
          </p:cNvPr>
          <p:cNvSpPr>
            <a:spLocks noGrp="1"/>
          </p:cNvSpPr>
          <p:nvPr>
            <p:ph type="sldNum" sz="quarter" idx="12"/>
          </p:nvPr>
        </p:nvSpPr>
        <p:spPr/>
        <p:txBody>
          <a:bodyPr/>
          <a:lstStyle/>
          <a:p>
            <a:fld id="{C64A6ED3-D351-470C-B4A9-36B8673FD57F}" type="slidenum">
              <a:rPr lang="en-IN" smtClean="0"/>
              <a:t>‹#›</a:t>
            </a:fld>
            <a:endParaRPr lang="en-IN"/>
          </a:p>
        </p:txBody>
      </p:sp>
    </p:spTree>
    <p:extLst>
      <p:ext uri="{BB962C8B-B14F-4D97-AF65-F5344CB8AC3E}">
        <p14:creationId xmlns:p14="http://schemas.microsoft.com/office/powerpoint/2010/main" val="3127599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EC62E5-3478-30A2-9364-CEA56D743C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28B360C-8523-FEC2-DBE6-36FEABF340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8699071-6190-A26F-E0CE-CE64545371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5A3A18-AFAD-4F2D-8035-C9E68FBF7B2D}" type="datetimeFigureOut">
              <a:rPr lang="en-IN" smtClean="0"/>
              <a:t>01-01-2026</a:t>
            </a:fld>
            <a:endParaRPr lang="en-IN"/>
          </a:p>
        </p:txBody>
      </p:sp>
      <p:sp>
        <p:nvSpPr>
          <p:cNvPr id="5" name="Footer Placeholder 4">
            <a:extLst>
              <a:ext uri="{FF2B5EF4-FFF2-40B4-BE49-F238E27FC236}">
                <a16:creationId xmlns:a16="http://schemas.microsoft.com/office/drawing/2014/main" id="{14CAF76D-A4D5-C5FE-4CEC-82954F89D8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B340AC7-42DB-31B7-C181-E498E55C72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4A6ED3-D351-470C-B4A9-36B8673FD57F}" type="slidenum">
              <a:rPr lang="en-IN" smtClean="0"/>
              <a:t>‹#›</a:t>
            </a:fld>
            <a:endParaRPr lang="en-IN"/>
          </a:p>
        </p:txBody>
      </p:sp>
    </p:spTree>
    <p:extLst>
      <p:ext uri="{BB962C8B-B14F-4D97-AF65-F5344CB8AC3E}">
        <p14:creationId xmlns:p14="http://schemas.microsoft.com/office/powerpoint/2010/main" val="40151892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developer.android.com/studio"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15852" y="1217743"/>
            <a:ext cx="10271499" cy="737478"/>
          </a:xfrm>
        </p:spPr>
        <p:txBody>
          <a:bodyPr>
            <a:noAutofit/>
          </a:bodyPr>
          <a:lstStyle/>
          <a:p>
            <a:r>
              <a:rPr lang="en-US" sz="4800" b="1" u="sng" dirty="0">
                <a:effectLst>
                  <a:outerShdw blurRad="38100" dist="38100" dir="2700000" algn="tl">
                    <a:srgbClr val="000000">
                      <a:alpha val="43137"/>
                    </a:srgbClr>
                  </a:outerShdw>
                </a:effectLst>
                <a:latin typeface="Algerian" panose="04020705040A02060702" pitchFamily="82" charset="0"/>
                <a:cs typeface="Times New Roman" panose="02020603050405020304" pitchFamily="18" charset="0"/>
              </a:rPr>
              <a:t>ANDROID FORENSICS</a:t>
            </a:r>
            <a:endParaRPr lang="en-IN" sz="4800" dirty="0">
              <a:latin typeface="Algerian" panose="04020705040A02060702" pitchFamily="82" charset="0"/>
              <a:cs typeface="Times New Roman" panose="02020603050405020304" pitchFamily="18" charset="0"/>
            </a:endParaRPr>
          </a:p>
        </p:txBody>
      </p:sp>
      <p:pic>
        <p:nvPicPr>
          <p:cNvPr id="7172" name="Picture 4" descr="Android Forensics at best price in New Delhi | ID: 4377428173">
            <a:extLst>
              <a:ext uri="{FF2B5EF4-FFF2-40B4-BE49-F238E27FC236}">
                <a16:creationId xmlns:a16="http://schemas.microsoft.com/office/drawing/2014/main" id="{C6C079AC-8F6F-8B2A-01A8-6F654B589E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6098" y="2332654"/>
            <a:ext cx="3191069" cy="270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59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5D7A7C-34FE-BCCA-4828-1E65262A28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1508" y="485193"/>
            <a:ext cx="3508983" cy="518782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80D784C3-FF7F-F2AD-57B9-6829480229DB}"/>
              </a:ext>
            </a:extLst>
          </p:cNvPr>
          <p:cNvSpPr txBox="1"/>
          <p:nvPr/>
        </p:nvSpPr>
        <p:spPr>
          <a:xfrm>
            <a:off x="4443704" y="6003475"/>
            <a:ext cx="6097554" cy="369332"/>
          </a:xfrm>
          <a:prstGeom prst="rect">
            <a:avLst/>
          </a:prstGeom>
          <a:noFill/>
        </p:spPr>
        <p:txBody>
          <a:bodyPr wrap="square">
            <a:spAutoFit/>
          </a:bodyPr>
          <a:lstStyle/>
          <a:p>
            <a:r>
              <a:rPr lang="en-IN" dirty="0"/>
              <a:t>Created files are moved to folder</a:t>
            </a:r>
          </a:p>
        </p:txBody>
      </p:sp>
    </p:spTree>
    <p:extLst>
      <p:ext uri="{BB962C8B-B14F-4D97-AF65-F5344CB8AC3E}">
        <p14:creationId xmlns:p14="http://schemas.microsoft.com/office/powerpoint/2010/main" val="31750597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B67C66-2ABF-C5AF-7AB0-107899080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255" y="1054359"/>
            <a:ext cx="11031489" cy="4560933"/>
          </a:xfrm>
          <a:prstGeom prst="rect">
            <a:avLst/>
          </a:prstGeom>
        </p:spPr>
      </p:pic>
    </p:spTree>
    <p:extLst>
      <p:ext uri="{BB962C8B-B14F-4D97-AF65-F5344CB8AC3E}">
        <p14:creationId xmlns:p14="http://schemas.microsoft.com/office/powerpoint/2010/main" val="1897465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8AE27F-6605-9E3A-9EEA-AC4032AB843F}"/>
              </a:ext>
            </a:extLst>
          </p:cNvPr>
          <p:cNvPicPr>
            <a:picLocks noChangeAspect="1"/>
          </p:cNvPicPr>
          <p:nvPr/>
        </p:nvPicPr>
        <p:blipFill>
          <a:blip r:embed="rId2"/>
          <a:stretch>
            <a:fillRect/>
          </a:stretch>
        </p:blipFill>
        <p:spPr>
          <a:xfrm>
            <a:off x="870808" y="1866122"/>
            <a:ext cx="10450383" cy="2291642"/>
          </a:xfrm>
          <a:prstGeom prst="rect">
            <a:avLst/>
          </a:prstGeom>
        </p:spPr>
      </p:pic>
    </p:spTree>
    <p:extLst>
      <p:ext uri="{BB962C8B-B14F-4D97-AF65-F5344CB8AC3E}">
        <p14:creationId xmlns:p14="http://schemas.microsoft.com/office/powerpoint/2010/main" val="7918187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F3FB02-0E56-DB4D-9FB2-AD9D0154EF9B}"/>
              </a:ext>
            </a:extLst>
          </p:cNvPr>
          <p:cNvPicPr>
            <a:picLocks noChangeAspect="1"/>
          </p:cNvPicPr>
          <p:nvPr/>
        </p:nvPicPr>
        <p:blipFill>
          <a:blip r:embed="rId2"/>
          <a:stretch>
            <a:fillRect/>
          </a:stretch>
        </p:blipFill>
        <p:spPr>
          <a:xfrm>
            <a:off x="3932240" y="343773"/>
            <a:ext cx="4327519" cy="55919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76938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3FCF88-BF16-BC3F-57C8-2F2B1501EB93}"/>
              </a:ext>
            </a:extLst>
          </p:cNvPr>
          <p:cNvPicPr>
            <a:picLocks noChangeAspect="1"/>
          </p:cNvPicPr>
          <p:nvPr/>
        </p:nvPicPr>
        <p:blipFill>
          <a:blip r:embed="rId2"/>
          <a:stretch>
            <a:fillRect/>
          </a:stretch>
        </p:blipFill>
        <p:spPr>
          <a:xfrm>
            <a:off x="1427583" y="1119673"/>
            <a:ext cx="9283959" cy="4301413"/>
          </a:xfrm>
          <a:prstGeom prst="rect">
            <a:avLst/>
          </a:prstGeom>
        </p:spPr>
      </p:pic>
    </p:spTree>
    <p:extLst>
      <p:ext uri="{BB962C8B-B14F-4D97-AF65-F5344CB8AC3E}">
        <p14:creationId xmlns:p14="http://schemas.microsoft.com/office/powerpoint/2010/main" val="21172672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23818F-5578-A29C-DE49-02DC77A4EB70}"/>
              </a:ext>
            </a:extLst>
          </p:cNvPr>
          <p:cNvPicPr>
            <a:picLocks noChangeAspect="1"/>
          </p:cNvPicPr>
          <p:nvPr/>
        </p:nvPicPr>
        <p:blipFill>
          <a:blip r:embed="rId2"/>
          <a:stretch>
            <a:fillRect/>
          </a:stretch>
        </p:blipFill>
        <p:spPr>
          <a:xfrm>
            <a:off x="307910" y="1240971"/>
            <a:ext cx="11457992" cy="3069772"/>
          </a:xfrm>
          <a:prstGeom prst="rect">
            <a:avLst/>
          </a:prstGeom>
        </p:spPr>
      </p:pic>
    </p:spTree>
    <p:extLst>
      <p:ext uri="{BB962C8B-B14F-4D97-AF65-F5344CB8AC3E}">
        <p14:creationId xmlns:p14="http://schemas.microsoft.com/office/powerpoint/2010/main" val="34216861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5D5199-A670-A8DE-7BFC-2AD76388C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557" y="390101"/>
            <a:ext cx="4448796" cy="607779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B5AF4574-F3B0-122F-8BF0-EA68D9950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6227" y="390101"/>
            <a:ext cx="4572638" cy="60777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9044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B7E5C4-F748-F79C-AA23-CDFE64934E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4165" y="753468"/>
            <a:ext cx="3788439" cy="4564981"/>
          </a:xfrm>
          <a:prstGeom prst="rect">
            <a:avLst/>
          </a:prstGeom>
        </p:spPr>
      </p:pic>
    </p:spTree>
    <p:extLst>
      <p:ext uri="{BB962C8B-B14F-4D97-AF65-F5344CB8AC3E}">
        <p14:creationId xmlns:p14="http://schemas.microsoft.com/office/powerpoint/2010/main" val="9338600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348BCA-6F74-78B8-1832-07AA49124DB0}"/>
              </a:ext>
            </a:extLst>
          </p:cNvPr>
          <p:cNvPicPr>
            <a:picLocks noChangeAspect="1"/>
          </p:cNvPicPr>
          <p:nvPr/>
        </p:nvPicPr>
        <p:blipFill>
          <a:blip r:embed="rId2"/>
          <a:stretch>
            <a:fillRect/>
          </a:stretch>
        </p:blipFill>
        <p:spPr>
          <a:xfrm>
            <a:off x="423423" y="102636"/>
            <a:ext cx="11345153" cy="6531429"/>
          </a:xfrm>
          <a:prstGeom prst="rect">
            <a:avLst/>
          </a:prstGeom>
        </p:spPr>
      </p:pic>
    </p:spTree>
    <p:extLst>
      <p:ext uri="{BB962C8B-B14F-4D97-AF65-F5344CB8AC3E}">
        <p14:creationId xmlns:p14="http://schemas.microsoft.com/office/powerpoint/2010/main" val="6428315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799A1-82FF-5FCD-DE16-2A3930C3F51B}"/>
              </a:ext>
            </a:extLst>
          </p:cNvPr>
          <p:cNvPicPr>
            <a:picLocks noChangeAspect="1"/>
          </p:cNvPicPr>
          <p:nvPr/>
        </p:nvPicPr>
        <p:blipFill>
          <a:blip r:embed="rId2"/>
          <a:stretch>
            <a:fillRect/>
          </a:stretch>
        </p:blipFill>
        <p:spPr>
          <a:xfrm>
            <a:off x="438539" y="251927"/>
            <a:ext cx="11262049" cy="6363477"/>
          </a:xfrm>
          <a:prstGeom prst="rect">
            <a:avLst/>
          </a:prstGeom>
        </p:spPr>
      </p:pic>
    </p:spTree>
    <p:extLst>
      <p:ext uri="{BB962C8B-B14F-4D97-AF65-F5344CB8AC3E}">
        <p14:creationId xmlns:p14="http://schemas.microsoft.com/office/powerpoint/2010/main" val="17467087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DA7981-09C3-0260-5A11-E9DE731170F0}"/>
              </a:ext>
            </a:extLst>
          </p:cNvPr>
          <p:cNvPicPr>
            <a:picLocks noChangeAspect="1"/>
          </p:cNvPicPr>
          <p:nvPr/>
        </p:nvPicPr>
        <p:blipFill>
          <a:blip r:embed="rId2"/>
          <a:stretch>
            <a:fillRect/>
          </a:stretch>
        </p:blipFill>
        <p:spPr>
          <a:xfrm>
            <a:off x="1178369" y="755780"/>
            <a:ext cx="9785099" cy="55610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8955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677D09-7784-C054-A2ED-78A2FD55F9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498" y="251926"/>
            <a:ext cx="11019453" cy="6251511"/>
          </a:xfrm>
          <a:prstGeom prst="rect">
            <a:avLst/>
          </a:prstGeom>
        </p:spPr>
      </p:pic>
    </p:spTree>
    <p:extLst>
      <p:ext uri="{BB962C8B-B14F-4D97-AF65-F5344CB8AC3E}">
        <p14:creationId xmlns:p14="http://schemas.microsoft.com/office/powerpoint/2010/main" val="21273386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3C491B-53F2-E941-7342-FA8B55CA0F29}"/>
              </a:ext>
            </a:extLst>
          </p:cNvPr>
          <p:cNvPicPr>
            <a:picLocks noChangeAspect="1"/>
          </p:cNvPicPr>
          <p:nvPr/>
        </p:nvPicPr>
        <p:blipFill>
          <a:blip r:embed="rId2"/>
          <a:stretch>
            <a:fillRect/>
          </a:stretch>
        </p:blipFill>
        <p:spPr>
          <a:xfrm>
            <a:off x="6096000" y="2323323"/>
            <a:ext cx="5635262" cy="4133460"/>
          </a:xfrm>
          <a:prstGeom prst="rect">
            <a:avLst/>
          </a:prstGeom>
        </p:spPr>
      </p:pic>
      <p:pic>
        <p:nvPicPr>
          <p:cNvPr id="5" name="Picture 4">
            <a:extLst>
              <a:ext uri="{FF2B5EF4-FFF2-40B4-BE49-F238E27FC236}">
                <a16:creationId xmlns:a16="http://schemas.microsoft.com/office/drawing/2014/main" id="{E322833B-2289-AFCD-B75A-D5D21E3CAD16}"/>
              </a:ext>
            </a:extLst>
          </p:cNvPr>
          <p:cNvPicPr>
            <a:picLocks noChangeAspect="1"/>
          </p:cNvPicPr>
          <p:nvPr/>
        </p:nvPicPr>
        <p:blipFill>
          <a:blip r:embed="rId3"/>
          <a:stretch>
            <a:fillRect/>
          </a:stretch>
        </p:blipFill>
        <p:spPr>
          <a:xfrm>
            <a:off x="323889" y="718456"/>
            <a:ext cx="5349123" cy="3974841"/>
          </a:xfrm>
          <a:prstGeom prst="rect">
            <a:avLst/>
          </a:prstGeom>
        </p:spPr>
      </p:pic>
    </p:spTree>
    <p:extLst>
      <p:ext uri="{BB962C8B-B14F-4D97-AF65-F5344CB8AC3E}">
        <p14:creationId xmlns:p14="http://schemas.microsoft.com/office/powerpoint/2010/main" val="31838644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589B00-D455-4BD9-8275-4FFFF5A42D5B}"/>
              </a:ext>
            </a:extLst>
          </p:cNvPr>
          <p:cNvPicPr>
            <a:picLocks noChangeAspect="1"/>
          </p:cNvPicPr>
          <p:nvPr/>
        </p:nvPicPr>
        <p:blipFill>
          <a:blip r:embed="rId2"/>
          <a:stretch>
            <a:fillRect/>
          </a:stretch>
        </p:blipFill>
        <p:spPr>
          <a:xfrm>
            <a:off x="806475" y="233008"/>
            <a:ext cx="3879669" cy="617737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FDCBC67-DDB8-C7C6-70F7-01393F6B52E8}"/>
              </a:ext>
            </a:extLst>
          </p:cNvPr>
          <p:cNvPicPr>
            <a:picLocks noChangeAspect="1"/>
          </p:cNvPicPr>
          <p:nvPr/>
        </p:nvPicPr>
        <p:blipFill>
          <a:blip r:embed="rId3"/>
          <a:stretch>
            <a:fillRect/>
          </a:stretch>
        </p:blipFill>
        <p:spPr>
          <a:xfrm>
            <a:off x="6382140" y="233008"/>
            <a:ext cx="4080320" cy="61773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717264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7A63B2-D103-7D9F-6654-3493EAFAE706}"/>
              </a:ext>
            </a:extLst>
          </p:cNvPr>
          <p:cNvPicPr>
            <a:picLocks noChangeAspect="1"/>
          </p:cNvPicPr>
          <p:nvPr/>
        </p:nvPicPr>
        <p:blipFill>
          <a:blip r:embed="rId2"/>
          <a:stretch>
            <a:fillRect/>
          </a:stretch>
        </p:blipFill>
        <p:spPr>
          <a:xfrm>
            <a:off x="3946834" y="1043370"/>
            <a:ext cx="3638954" cy="42284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07247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3DCD8C-8E83-373D-D590-2EB77CF70767}"/>
              </a:ext>
            </a:extLst>
          </p:cNvPr>
          <p:cNvPicPr>
            <a:picLocks noChangeAspect="1"/>
          </p:cNvPicPr>
          <p:nvPr/>
        </p:nvPicPr>
        <p:blipFill>
          <a:blip r:embed="rId2"/>
          <a:stretch>
            <a:fillRect/>
          </a:stretch>
        </p:blipFill>
        <p:spPr>
          <a:xfrm>
            <a:off x="752928" y="195943"/>
            <a:ext cx="10686143" cy="6382140"/>
          </a:xfrm>
          <a:prstGeom prst="rect">
            <a:avLst/>
          </a:prstGeom>
        </p:spPr>
      </p:pic>
    </p:spTree>
    <p:extLst>
      <p:ext uri="{BB962C8B-B14F-4D97-AF65-F5344CB8AC3E}">
        <p14:creationId xmlns:p14="http://schemas.microsoft.com/office/powerpoint/2010/main" val="16006304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B5808C-7D0A-FDB4-8833-889932BCBD72}"/>
              </a:ext>
            </a:extLst>
          </p:cNvPr>
          <p:cNvPicPr>
            <a:picLocks noChangeAspect="1"/>
          </p:cNvPicPr>
          <p:nvPr/>
        </p:nvPicPr>
        <p:blipFill>
          <a:blip r:embed="rId2"/>
          <a:stretch>
            <a:fillRect/>
          </a:stretch>
        </p:blipFill>
        <p:spPr>
          <a:xfrm>
            <a:off x="466530" y="335902"/>
            <a:ext cx="11308703" cy="6195528"/>
          </a:xfrm>
          <a:prstGeom prst="rect">
            <a:avLst/>
          </a:prstGeom>
        </p:spPr>
      </p:pic>
    </p:spTree>
    <p:extLst>
      <p:ext uri="{BB962C8B-B14F-4D97-AF65-F5344CB8AC3E}">
        <p14:creationId xmlns:p14="http://schemas.microsoft.com/office/powerpoint/2010/main" val="34454144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228CFD-8AB2-9FA8-9F59-9D6ABF22A2D1}"/>
              </a:ext>
            </a:extLst>
          </p:cNvPr>
          <p:cNvPicPr>
            <a:picLocks noChangeAspect="1"/>
          </p:cNvPicPr>
          <p:nvPr/>
        </p:nvPicPr>
        <p:blipFill>
          <a:blip r:embed="rId2"/>
          <a:stretch>
            <a:fillRect/>
          </a:stretch>
        </p:blipFill>
        <p:spPr>
          <a:xfrm>
            <a:off x="851755" y="335902"/>
            <a:ext cx="10488489" cy="6018245"/>
          </a:xfrm>
          <a:prstGeom prst="rect">
            <a:avLst/>
          </a:prstGeom>
        </p:spPr>
      </p:pic>
    </p:spTree>
    <p:extLst>
      <p:ext uri="{BB962C8B-B14F-4D97-AF65-F5344CB8AC3E}">
        <p14:creationId xmlns:p14="http://schemas.microsoft.com/office/powerpoint/2010/main" val="28647890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257B6B-AF2F-8E97-4240-71C49905CD5B}"/>
              </a:ext>
            </a:extLst>
          </p:cNvPr>
          <p:cNvPicPr>
            <a:picLocks noChangeAspect="1"/>
          </p:cNvPicPr>
          <p:nvPr/>
        </p:nvPicPr>
        <p:blipFill>
          <a:blip r:embed="rId2"/>
          <a:stretch>
            <a:fillRect/>
          </a:stretch>
        </p:blipFill>
        <p:spPr>
          <a:xfrm>
            <a:off x="267010" y="358519"/>
            <a:ext cx="11657980" cy="6140961"/>
          </a:xfrm>
          <a:prstGeom prst="rect">
            <a:avLst/>
          </a:prstGeom>
        </p:spPr>
      </p:pic>
    </p:spTree>
    <p:extLst>
      <p:ext uri="{BB962C8B-B14F-4D97-AF65-F5344CB8AC3E}">
        <p14:creationId xmlns:p14="http://schemas.microsoft.com/office/powerpoint/2010/main" val="39704076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0FA5FB-4AEB-5645-72EA-142B6D42FBB6}"/>
              </a:ext>
            </a:extLst>
          </p:cNvPr>
          <p:cNvPicPr>
            <a:picLocks noChangeAspect="1"/>
          </p:cNvPicPr>
          <p:nvPr/>
        </p:nvPicPr>
        <p:blipFill>
          <a:blip r:embed="rId2"/>
          <a:stretch>
            <a:fillRect/>
          </a:stretch>
        </p:blipFill>
        <p:spPr>
          <a:xfrm>
            <a:off x="1343608" y="826285"/>
            <a:ext cx="8182947" cy="4856058"/>
          </a:xfrm>
          <a:prstGeom prst="rect">
            <a:avLst/>
          </a:prstGeom>
        </p:spPr>
      </p:pic>
    </p:spTree>
    <p:extLst>
      <p:ext uri="{BB962C8B-B14F-4D97-AF65-F5344CB8AC3E}">
        <p14:creationId xmlns:p14="http://schemas.microsoft.com/office/powerpoint/2010/main" val="16399395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517CC4-9848-211B-ACBE-032DD183BE25}"/>
              </a:ext>
            </a:extLst>
          </p:cNvPr>
          <p:cNvPicPr>
            <a:picLocks noChangeAspect="1"/>
          </p:cNvPicPr>
          <p:nvPr/>
        </p:nvPicPr>
        <p:blipFill>
          <a:blip r:embed="rId2"/>
          <a:stretch>
            <a:fillRect/>
          </a:stretch>
        </p:blipFill>
        <p:spPr>
          <a:xfrm>
            <a:off x="346271" y="844167"/>
            <a:ext cx="5532015" cy="4175702"/>
          </a:xfrm>
          <a:prstGeom prst="rect">
            <a:avLst/>
          </a:prstGeom>
        </p:spPr>
      </p:pic>
    </p:spTree>
    <p:extLst>
      <p:ext uri="{BB962C8B-B14F-4D97-AF65-F5344CB8AC3E}">
        <p14:creationId xmlns:p14="http://schemas.microsoft.com/office/powerpoint/2010/main" val="18934093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445FAC-BC29-34A3-3FAB-559CD7C251F7}"/>
              </a:ext>
            </a:extLst>
          </p:cNvPr>
          <p:cNvSpPr txBox="1"/>
          <p:nvPr/>
        </p:nvSpPr>
        <p:spPr>
          <a:xfrm>
            <a:off x="1940767" y="2799184"/>
            <a:ext cx="7931021" cy="707886"/>
          </a:xfrm>
          <a:prstGeom prst="rect">
            <a:avLst/>
          </a:prstGeom>
          <a:noFill/>
        </p:spPr>
        <p:txBody>
          <a:bodyPr wrap="square" rtlCol="0">
            <a:spAutoFit/>
          </a:bodyPr>
          <a:lstStyle/>
          <a:p>
            <a:pPr algn="ctr"/>
            <a:r>
              <a:rPr lang="en-IN" sz="4000" dirty="0">
                <a:latin typeface="Algerian" panose="04020705040A02060702" pitchFamily="82" charset="0"/>
              </a:rPr>
              <a:t>THANK YOU</a:t>
            </a:r>
          </a:p>
        </p:txBody>
      </p:sp>
    </p:spTree>
    <p:extLst>
      <p:ext uri="{BB962C8B-B14F-4D97-AF65-F5344CB8AC3E}">
        <p14:creationId xmlns:p14="http://schemas.microsoft.com/office/powerpoint/2010/main" val="1316657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11FD11-B44C-2ADF-4324-5E360050E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878" y="494523"/>
            <a:ext cx="11215395" cy="5822302"/>
          </a:xfrm>
          <a:prstGeom prst="rect">
            <a:avLst/>
          </a:prstGeom>
        </p:spPr>
      </p:pic>
    </p:spTree>
    <p:extLst>
      <p:ext uri="{BB962C8B-B14F-4D97-AF65-F5344CB8AC3E}">
        <p14:creationId xmlns:p14="http://schemas.microsoft.com/office/powerpoint/2010/main" val="468040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35A0E67-98D6-C628-4392-D5A588F5F1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261" y="463517"/>
            <a:ext cx="10935478" cy="5930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720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ABB74B-50B4-B674-A87A-788E3BCE8A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3314" y="1884785"/>
            <a:ext cx="4366726" cy="4116394"/>
          </a:xfrm>
          <a:prstGeom prst="rect">
            <a:avLst/>
          </a:prstGeom>
        </p:spPr>
      </p:pic>
      <p:pic>
        <p:nvPicPr>
          <p:cNvPr id="2050" name="Picture 2">
            <a:extLst>
              <a:ext uri="{FF2B5EF4-FFF2-40B4-BE49-F238E27FC236}">
                <a16:creationId xmlns:a16="http://schemas.microsoft.com/office/drawing/2014/main" id="{1762DE58-51F6-DA3B-A2A1-F9CE4B2BF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22" y="391723"/>
            <a:ext cx="5962261" cy="3657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37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867AF-B86B-8AF1-2612-B1F90E4D1432}"/>
              </a:ext>
            </a:extLst>
          </p:cNvPr>
          <p:cNvSpPr txBox="1"/>
          <p:nvPr/>
        </p:nvSpPr>
        <p:spPr>
          <a:xfrm>
            <a:off x="363792" y="604965"/>
            <a:ext cx="11002297" cy="3847207"/>
          </a:xfrm>
          <a:prstGeom prst="rect">
            <a:avLst/>
          </a:prstGeom>
          <a:noFill/>
        </p:spPr>
        <p:txBody>
          <a:bodyPr wrap="square">
            <a:spAutoFit/>
          </a:bodyPr>
          <a:lstStyle/>
          <a:p>
            <a:pPr algn="l"/>
            <a:r>
              <a:rPr lang="en-US" sz="4400" b="1" i="0" u="sng" dirty="0">
                <a:solidFill>
                  <a:srgbClr val="22222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 of ADB</a:t>
            </a:r>
          </a:p>
          <a:p>
            <a:pPr algn="l"/>
            <a:endParaRPr lang="en-US" sz="3200" b="1" i="0" dirty="0">
              <a:solidFill>
                <a:srgbClr val="222222"/>
              </a:solidFill>
              <a:effectLst/>
              <a:latin typeface="Times New Roman" panose="02020603050405020304" pitchFamily="18" charset="0"/>
              <a:cs typeface="Times New Roman" panose="02020603050405020304" pitchFamily="18" charset="0"/>
            </a:endParaRPr>
          </a:p>
          <a:p>
            <a:pPr algn="just"/>
            <a:r>
              <a:rPr lang="en-US" sz="2800" b="1" i="0" dirty="0">
                <a:solidFill>
                  <a:srgbClr val="222222"/>
                </a:solidFill>
                <a:effectLst/>
                <a:latin typeface="Times New Roman" panose="02020603050405020304" pitchFamily="18" charset="0"/>
                <a:cs typeface="Times New Roman" panose="02020603050405020304" pitchFamily="18" charset="0"/>
              </a:rPr>
              <a:t>ADB (Android Debug Bridge)</a:t>
            </a:r>
            <a:r>
              <a:rPr lang="en-US" sz="2800" b="0" i="0" dirty="0">
                <a:solidFill>
                  <a:srgbClr val="222222"/>
                </a:solidFill>
                <a:effectLst/>
                <a:latin typeface="Times New Roman" panose="02020603050405020304" pitchFamily="18" charset="0"/>
                <a:cs typeface="Times New Roman" panose="02020603050405020304" pitchFamily="18" charset="0"/>
              </a:rPr>
              <a:t> is a command-line tool that allows communication between a computer and an Android device. It is widely used for debugging, file management, and system modifications. ADB is part of the Android SDK (Software Development Kit) and helps developers and users perform advanced operations on Android devices remotely via a USB connection or over a network</a:t>
            </a:r>
            <a:r>
              <a:rPr lang="en-US" b="0" i="0" dirty="0">
                <a:solidFill>
                  <a:srgbClr val="222222"/>
                </a:solidFill>
                <a:effectLst/>
                <a:latin typeface="Arial" panose="020B0604020202020204" pitchFamily="34" charset="0"/>
              </a:rPr>
              <a:t>.</a:t>
            </a:r>
          </a:p>
        </p:txBody>
      </p:sp>
      <p:sp>
        <p:nvSpPr>
          <p:cNvPr id="5" name="TextBox 4">
            <a:extLst>
              <a:ext uri="{FF2B5EF4-FFF2-40B4-BE49-F238E27FC236}">
                <a16:creationId xmlns:a16="http://schemas.microsoft.com/office/drawing/2014/main" id="{59405A19-E6CB-6D32-5714-4010D2E7F055}"/>
              </a:ext>
            </a:extLst>
          </p:cNvPr>
          <p:cNvSpPr txBox="1"/>
          <p:nvPr/>
        </p:nvSpPr>
        <p:spPr>
          <a:xfrm>
            <a:off x="10436023" y="6068369"/>
            <a:ext cx="6096000" cy="369332"/>
          </a:xfrm>
          <a:prstGeom prst="rect">
            <a:avLst/>
          </a:prstGeom>
          <a:noFill/>
        </p:spPr>
        <p:txBody>
          <a:bodyPr wrap="square">
            <a:spAutoFit/>
          </a:bodyPr>
          <a:lstStyle/>
          <a:p>
            <a:r>
              <a:rPr lang="en-IN" dirty="0"/>
              <a:t>26/02/25</a:t>
            </a:r>
          </a:p>
        </p:txBody>
      </p:sp>
    </p:spTree>
    <p:extLst>
      <p:ext uri="{BB962C8B-B14F-4D97-AF65-F5344CB8AC3E}">
        <p14:creationId xmlns:p14="http://schemas.microsoft.com/office/powerpoint/2010/main" val="1714351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39EEB65-019B-3277-0ABB-3D244690FFEA}"/>
              </a:ext>
            </a:extLst>
          </p:cNvPr>
          <p:cNvGraphicFramePr>
            <a:graphicFrameLocks noGrp="1"/>
          </p:cNvGraphicFramePr>
          <p:nvPr>
            <p:extLst>
              <p:ext uri="{D42A27DB-BD31-4B8C-83A1-F6EECF244321}">
                <p14:modId xmlns:p14="http://schemas.microsoft.com/office/powerpoint/2010/main" val="2583620030"/>
              </p:ext>
            </p:extLst>
          </p:nvPr>
        </p:nvGraphicFramePr>
        <p:xfrm>
          <a:off x="1145458" y="568792"/>
          <a:ext cx="9901083" cy="6148900"/>
        </p:xfrm>
        <a:graphic>
          <a:graphicData uri="http://schemas.openxmlformats.org/drawingml/2006/table">
            <a:tbl>
              <a:tblPr firstRow="1" bandRow="1">
                <a:tableStyleId>{7DF18680-E054-41AD-8BC1-D1AEF772440D}</a:tableStyleId>
              </a:tblPr>
              <a:tblGrid>
                <a:gridCol w="3300361">
                  <a:extLst>
                    <a:ext uri="{9D8B030D-6E8A-4147-A177-3AD203B41FA5}">
                      <a16:colId xmlns:a16="http://schemas.microsoft.com/office/drawing/2014/main" val="2535854405"/>
                    </a:ext>
                  </a:extLst>
                </a:gridCol>
                <a:gridCol w="3300361">
                  <a:extLst>
                    <a:ext uri="{9D8B030D-6E8A-4147-A177-3AD203B41FA5}">
                      <a16:colId xmlns:a16="http://schemas.microsoft.com/office/drawing/2014/main" val="2207000494"/>
                    </a:ext>
                  </a:extLst>
                </a:gridCol>
                <a:gridCol w="3300361">
                  <a:extLst>
                    <a:ext uri="{9D8B030D-6E8A-4147-A177-3AD203B41FA5}">
                      <a16:colId xmlns:a16="http://schemas.microsoft.com/office/drawing/2014/main" val="3059980183"/>
                    </a:ext>
                  </a:extLst>
                </a:gridCol>
              </a:tblGrid>
              <a:tr h="388180">
                <a:tc>
                  <a:txBody>
                    <a:bodyPr/>
                    <a:lstStyle/>
                    <a:p>
                      <a:pPr algn="ctr"/>
                      <a:r>
                        <a:rPr lang="en-IN" dirty="0"/>
                        <a:t>     </a:t>
                      </a:r>
                      <a:r>
                        <a:rPr lang="en-IN" dirty="0" err="1"/>
                        <a:t>Partion</a:t>
                      </a:r>
                      <a:endParaRPr lang="en-IN" dirty="0"/>
                    </a:p>
                  </a:txBody>
                  <a:tcPr/>
                </a:tc>
                <a:tc>
                  <a:txBody>
                    <a:bodyPr/>
                    <a:lstStyle/>
                    <a:p>
                      <a:pPr algn="ctr"/>
                      <a:r>
                        <a:rPr lang="en-IN" dirty="0"/>
                        <a:t>Purpose</a:t>
                      </a:r>
                    </a:p>
                  </a:txBody>
                  <a:tcPr/>
                </a:tc>
                <a:tc>
                  <a:txBody>
                    <a:bodyPr/>
                    <a:lstStyle/>
                    <a:p>
                      <a:r>
                        <a:rPr lang="en-IN" dirty="0"/>
                        <a:t>                Access</a:t>
                      </a:r>
                    </a:p>
                  </a:txBody>
                  <a:tcPr/>
                </a:tc>
                <a:extLst>
                  <a:ext uri="{0D108BD9-81ED-4DB2-BD59-A6C34878D82A}">
                    <a16:rowId xmlns:a16="http://schemas.microsoft.com/office/drawing/2014/main" val="1835936269"/>
                  </a:ext>
                </a:extLst>
              </a:tr>
              <a:tr h="517253">
                <a:tc>
                  <a:txBody>
                    <a:bodyPr/>
                    <a:lstStyle/>
                    <a:p>
                      <a:r>
                        <a:rPr lang="en-IN" b="1" dirty="0">
                          <a:effectLst/>
                        </a:rPr>
                        <a:t>/system</a:t>
                      </a:r>
                      <a:endParaRPr lang="en-IN" dirty="0">
                        <a:effectLst/>
                      </a:endParaRPr>
                    </a:p>
                  </a:txBody>
                  <a:tcPr anchor="ctr"/>
                </a:tc>
                <a:tc>
                  <a:txBody>
                    <a:bodyPr/>
                    <a:lstStyle/>
                    <a:p>
                      <a:r>
                        <a:rPr lang="en-US">
                          <a:effectLst/>
                        </a:rPr>
                        <a:t>Stores the Android OS and system apps</a:t>
                      </a:r>
                    </a:p>
                  </a:txBody>
                  <a:tcPr anchor="ctr"/>
                </a:tc>
                <a:tc>
                  <a:txBody>
                    <a:bodyPr/>
                    <a:lstStyle/>
                    <a:p>
                      <a:r>
                        <a:rPr lang="en-IN">
                          <a:effectLst/>
                        </a:rPr>
                        <a:t>Read-only (unless rooted)</a:t>
                      </a:r>
                    </a:p>
                  </a:txBody>
                  <a:tcPr anchor="ctr"/>
                </a:tc>
                <a:extLst>
                  <a:ext uri="{0D108BD9-81ED-4DB2-BD59-A6C34878D82A}">
                    <a16:rowId xmlns:a16="http://schemas.microsoft.com/office/drawing/2014/main" val="1196512279"/>
                  </a:ext>
                </a:extLst>
              </a:tr>
              <a:tr h="517253">
                <a:tc>
                  <a:txBody>
                    <a:bodyPr/>
                    <a:lstStyle/>
                    <a:p>
                      <a:r>
                        <a:rPr lang="en-IN" b="1">
                          <a:effectLst/>
                        </a:rPr>
                        <a:t>/data</a:t>
                      </a:r>
                      <a:endParaRPr lang="en-IN">
                        <a:effectLst/>
                      </a:endParaRPr>
                    </a:p>
                  </a:txBody>
                  <a:tcPr anchor="ctr"/>
                </a:tc>
                <a:tc>
                  <a:txBody>
                    <a:bodyPr/>
                    <a:lstStyle/>
                    <a:p>
                      <a:r>
                        <a:rPr lang="en-US">
                          <a:effectLst/>
                        </a:rPr>
                        <a:t>Stores installed apps and user data</a:t>
                      </a:r>
                    </a:p>
                  </a:txBody>
                  <a:tcPr anchor="ctr"/>
                </a:tc>
                <a:tc>
                  <a:txBody>
                    <a:bodyPr/>
                    <a:lstStyle/>
                    <a:p>
                      <a:r>
                        <a:rPr lang="en-US">
                          <a:effectLst/>
                        </a:rPr>
                        <a:t>Restricted (only accessible with root)</a:t>
                      </a:r>
                    </a:p>
                  </a:txBody>
                  <a:tcPr anchor="ctr"/>
                </a:tc>
                <a:extLst>
                  <a:ext uri="{0D108BD9-81ED-4DB2-BD59-A6C34878D82A}">
                    <a16:rowId xmlns:a16="http://schemas.microsoft.com/office/drawing/2014/main" val="2946732669"/>
                  </a:ext>
                </a:extLst>
              </a:tr>
              <a:tr h="517253">
                <a:tc>
                  <a:txBody>
                    <a:bodyPr/>
                    <a:lstStyle/>
                    <a:p>
                      <a:r>
                        <a:rPr lang="en-IN" b="1">
                          <a:effectLst/>
                        </a:rPr>
                        <a:t>/cache</a:t>
                      </a:r>
                      <a:endParaRPr lang="en-IN">
                        <a:effectLst/>
                      </a:endParaRPr>
                    </a:p>
                  </a:txBody>
                  <a:tcPr anchor="ctr"/>
                </a:tc>
                <a:tc>
                  <a:txBody>
                    <a:bodyPr/>
                    <a:lstStyle/>
                    <a:p>
                      <a:r>
                        <a:rPr lang="en-US">
                          <a:effectLst/>
                        </a:rPr>
                        <a:t>Temporary storage for app data and updates</a:t>
                      </a:r>
                    </a:p>
                  </a:txBody>
                  <a:tcPr anchor="ctr"/>
                </a:tc>
                <a:tc>
                  <a:txBody>
                    <a:bodyPr/>
                    <a:lstStyle/>
                    <a:p>
                      <a:r>
                        <a:rPr lang="en-IN">
                          <a:effectLst/>
                        </a:rPr>
                        <a:t>Limited access</a:t>
                      </a:r>
                    </a:p>
                  </a:txBody>
                  <a:tcPr anchor="ctr"/>
                </a:tc>
                <a:extLst>
                  <a:ext uri="{0D108BD9-81ED-4DB2-BD59-A6C34878D82A}">
                    <a16:rowId xmlns:a16="http://schemas.microsoft.com/office/drawing/2014/main" val="3471929851"/>
                  </a:ext>
                </a:extLst>
              </a:tr>
              <a:tr h="517253">
                <a:tc>
                  <a:txBody>
                    <a:bodyPr/>
                    <a:lstStyle/>
                    <a:p>
                      <a:r>
                        <a:rPr lang="en-US" b="1">
                          <a:effectLst/>
                        </a:rPr>
                        <a:t>/sdcard</a:t>
                      </a:r>
                      <a:r>
                        <a:rPr lang="en-US">
                          <a:effectLst/>
                        </a:rPr>
                        <a:t> or </a:t>
                      </a:r>
                      <a:r>
                        <a:rPr lang="en-US" b="1">
                          <a:effectLst/>
                        </a:rPr>
                        <a:t>/storage/emulated/0</a:t>
                      </a:r>
                      <a:endParaRPr lang="en-US">
                        <a:effectLst/>
                      </a:endParaRPr>
                    </a:p>
                  </a:txBody>
                  <a:tcPr anchor="ctr"/>
                </a:tc>
                <a:tc>
                  <a:txBody>
                    <a:bodyPr/>
                    <a:lstStyle/>
                    <a:p>
                      <a:r>
                        <a:rPr lang="fr-FR">
                          <a:effectLst/>
                        </a:rPr>
                        <a:t>User-accessible storage for files (photos, videos, documents)</a:t>
                      </a:r>
                    </a:p>
                  </a:txBody>
                  <a:tcPr anchor="ctr"/>
                </a:tc>
                <a:tc>
                  <a:txBody>
                    <a:bodyPr/>
                    <a:lstStyle/>
                    <a:p>
                      <a:r>
                        <a:rPr lang="en-IN">
                          <a:effectLst/>
                        </a:rPr>
                        <a:t>Accessible without root</a:t>
                      </a:r>
                    </a:p>
                  </a:txBody>
                  <a:tcPr anchor="ctr"/>
                </a:tc>
                <a:extLst>
                  <a:ext uri="{0D108BD9-81ED-4DB2-BD59-A6C34878D82A}">
                    <a16:rowId xmlns:a16="http://schemas.microsoft.com/office/drawing/2014/main" val="3541709963"/>
                  </a:ext>
                </a:extLst>
              </a:tr>
              <a:tr h="517253">
                <a:tc>
                  <a:txBody>
                    <a:bodyPr/>
                    <a:lstStyle/>
                    <a:p>
                      <a:r>
                        <a:rPr lang="en-IN" b="1">
                          <a:effectLst/>
                        </a:rPr>
                        <a:t>/vendor</a:t>
                      </a:r>
                      <a:endParaRPr lang="en-IN">
                        <a:effectLst/>
                      </a:endParaRPr>
                    </a:p>
                  </a:txBody>
                  <a:tcPr anchor="ctr"/>
                </a:tc>
                <a:tc>
                  <a:txBody>
                    <a:bodyPr/>
                    <a:lstStyle/>
                    <a:p>
                      <a:r>
                        <a:rPr lang="en-IN">
                          <a:effectLst/>
                        </a:rPr>
                        <a:t>Device-specific drivers and libraries</a:t>
                      </a:r>
                    </a:p>
                  </a:txBody>
                  <a:tcPr anchor="ctr"/>
                </a:tc>
                <a:tc>
                  <a:txBody>
                    <a:bodyPr/>
                    <a:lstStyle/>
                    <a:p>
                      <a:r>
                        <a:rPr lang="en-IN">
                          <a:effectLst/>
                        </a:rPr>
                        <a:t>Read-only (unless rooted)</a:t>
                      </a:r>
                    </a:p>
                  </a:txBody>
                  <a:tcPr anchor="ctr"/>
                </a:tc>
                <a:extLst>
                  <a:ext uri="{0D108BD9-81ED-4DB2-BD59-A6C34878D82A}">
                    <a16:rowId xmlns:a16="http://schemas.microsoft.com/office/drawing/2014/main" val="2949233398"/>
                  </a:ext>
                </a:extLst>
              </a:tr>
              <a:tr h="517253">
                <a:tc>
                  <a:txBody>
                    <a:bodyPr/>
                    <a:lstStyle/>
                    <a:p>
                      <a:r>
                        <a:rPr lang="en-IN" b="1">
                          <a:effectLst/>
                        </a:rPr>
                        <a:t>/boot</a:t>
                      </a:r>
                      <a:endParaRPr lang="en-IN">
                        <a:effectLst/>
                      </a:endParaRPr>
                    </a:p>
                  </a:txBody>
                  <a:tcPr anchor="ctr"/>
                </a:tc>
                <a:tc>
                  <a:txBody>
                    <a:bodyPr/>
                    <a:lstStyle/>
                    <a:p>
                      <a:r>
                        <a:rPr lang="en-IN">
                          <a:effectLst/>
                        </a:rPr>
                        <a:t>Stores kernel and bootloader files</a:t>
                      </a:r>
                    </a:p>
                  </a:txBody>
                  <a:tcPr anchor="ctr"/>
                </a:tc>
                <a:tc>
                  <a:txBody>
                    <a:bodyPr/>
                    <a:lstStyle/>
                    <a:p>
                      <a:r>
                        <a:rPr lang="en-IN">
                          <a:effectLst/>
                        </a:rPr>
                        <a:t>Restricted access</a:t>
                      </a:r>
                    </a:p>
                  </a:txBody>
                  <a:tcPr anchor="ctr"/>
                </a:tc>
                <a:extLst>
                  <a:ext uri="{0D108BD9-81ED-4DB2-BD59-A6C34878D82A}">
                    <a16:rowId xmlns:a16="http://schemas.microsoft.com/office/drawing/2014/main" val="1840926830"/>
                  </a:ext>
                </a:extLst>
              </a:tr>
              <a:tr h="517253">
                <a:tc>
                  <a:txBody>
                    <a:bodyPr/>
                    <a:lstStyle/>
                    <a:p>
                      <a:r>
                        <a:rPr lang="en-IN" b="1">
                          <a:effectLst/>
                        </a:rPr>
                        <a:t>/recovery</a:t>
                      </a:r>
                      <a:endParaRPr lang="en-IN">
                        <a:effectLst/>
                      </a:endParaRPr>
                    </a:p>
                  </a:txBody>
                  <a:tcPr anchor="ctr"/>
                </a:tc>
                <a:tc>
                  <a:txBody>
                    <a:bodyPr/>
                    <a:lstStyle/>
                    <a:p>
                      <a:r>
                        <a:rPr lang="en-IN">
                          <a:effectLst/>
                        </a:rPr>
                        <a:t>Holds recovery mode environment</a:t>
                      </a:r>
                    </a:p>
                  </a:txBody>
                  <a:tcPr anchor="ctr"/>
                </a:tc>
                <a:tc>
                  <a:txBody>
                    <a:bodyPr/>
                    <a:lstStyle/>
                    <a:p>
                      <a:r>
                        <a:rPr lang="en-IN">
                          <a:effectLst/>
                        </a:rPr>
                        <a:t>Limited access</a:t>
                      </a:r>
                    </a:p>
                  </a:txBody>
                  <a:tcPr anchor="ctr"/>
                </a:tc>
                <a:extLst>
                  <a:ext uri="{0D108BD9-81ED-4DB2-BD59-A6C34878D82A}">
                    <a16:rowId xmlns:a16="http://schemas.microsoft.com/office/drawing/2014/main" val="1852496609"/>
                  </a:ext>
                </a:extLst>
              </a:tr>
              <a:tr h="517253">
                <a:tc>
                  <a:txBody>
                    <a:bodyPr/>
                    <a:lstStyle/>
                    <a:p>
                      <a:r>
                        <a:rPr lang="en-IN" b="1">
                          <a:effectLst/>
                        </a:rPr>
                        <a:t>/proc</a:t>
                      </a:r>
                      <a:endParaRPr lang="en-IN">
                        <a:effectLst/>
                      </a:endParaRPr>
                    </a:p>
                  </a:txBody>
                  <a:tcPr anchor="ctr"/>
                </a:tc>
                <a:tc>
                  <a:txBody>
                    <a:bodyPr/>
                    <a:lstStyle/>
                    <a:p>
                      <a:r>
                        <a:rPr lang="en-IN">
                          <a:effectLst/>
                        </a:rPr>
                        <a:t>Virtual file system providing system information</a:t>
                      </a:r>
                    </a:p>
                  </a:txBody>
                  <a:tcPr anchor="ctr"/>
                </a:tc>
                <a:tc>
                  <a:txBody>
                    <a:bodyPr/>
                    <a:lstStyle/>
                    <a:p>
                      <a:r>
                        <a:rPr lang="en-IN">
                          <a:effectLst/>
                        </a:rPr>
                        <a:t>Read-only</a:t>
                      </a:r>
                    </a:p>
                  </a:txBody>
                  <a:tcPr anchor="ctr"/>
                </a:tc>
                <a:extLst>
                  <a:ext uri="{0D108BD9-81ED-4DB2-BD59-A6C34878D82A}">
                    <a16:rowId xmlns:a16="http://schemas.microsoft.com/office/drawing/2014/main" val="2460365800"/>
                  </a:ext>
                </a:extLst>
              </a:tr>
              <a:tr h="517253">
                <a:tc>
                  <a:txBody>
                    <a:bodyPr/>
                    <a:lstStyle/>
                    <a:p>
                      <a:r>
                        <a:rPr lang="en-IN" b="1">
                          <a:effectLst/>
                        </a:rPr>
                        <a:t>/dev</a:t>
                      </a:r>
                      <a:endParaRPr lang="en-IN">
                        <a:effectLst/>
                      </a:endParaRPr>
                    </a:p>
                  </a:txBody>
                  <a:tcPr anchor="ctr"/>
                </a:tc>
                <a:tc>
                  <a:txBody>
                    <a:bodyPr/>
                    <a:lstStyle/>
                    <a:p>
                      <a:r>
                        <a:rPr lang="en-IN">
                          <a:effectLst/>
                        </a:rPr>
                        <a:t>Contains device nodes and drivers</a:t>
                      </a:r>
                    </a:p>
                  </a:txBody>
                  <a:tcPr anchor="ctr"/>
                </a:tc>
                <a:tc>
                  <a:txBody>
                    <a:bodyPr/>
                    <a:lstStyle/>
                    <a:p>
                      <a:r>
                        <a:rPr lang="en-IN" dirty="0">
                          <a:effectLst/>
                        </a:rPr>
                        <a:t>System-controlled</a:t>
                      </a:r>
                    </a:p>
                  </a:txBody>
                  <a:tcPr anchor="ctr"/>
                </a:tc>
                <a:extLst>
                  <a:ext uri="{0D108BD9-81ED-4DB2-BD59-A6C34878D82A}">
                    <a16:rowId xmlns:a16="http://schemas.microsoft.com/office/drawing/2014/main" val="2534759452"/>
                  </a:ext>
                </a:extLst>
              </a:tr>
            </a:tbl>
          </a:graphicData>
        </a:graphic>
      </p:graphicFrame>
      <p:sp>
        <p:nvSpPr>
          <p:cNvPr id="4" name="TextBox 3">
            <a:extLst>
              <a:ext uri="{FF2B5EF4-FFF2-40B4-BE49-F238E27FC236}">
                <a16:creationId xmlns:a16="http://schemas.microsoft.com/office/drawing/2014/main" id="{E2CF43D0-6678-6017-DD04-CF14452C6130}"/>
              </a:ext>
            </a:extLst>
          </p:cNvPr>
          <p:cNvSpPr txBox="1"/>
          <p:nvPr/>
        </p:nvSpPr>
        <p:spPr>
          <a:xfrm>
            <a:off x="4257369" y="24468"/>
            <a:ext cx="6096000" cy="369332"/>
          </a:xfrm>
          <a:prstGeom prst="rect">
            <a:avLst/>
          </a:prstGeom>
          <a:noFill/>
        </p:spPr>
        <p:txBody>
          <a:bodyPr wrap="square">
            <a:spAutoFit/>
          </a:bodyPr>
          <a:lstStyle/>
          <a:p>
            <a:pPr algn="l"/>
            <a:r>
              <a:rPr lang="en-IN" b="1" i="0" u="sng" dirty="0">
                <a:solidFill>
                  <a:srgbClr val="222222"/>
                </a:solidFill>
                <a:effectLst/>
                <a:latin typeface="Arial" panose="020B0604020202020204" pitchFamily="34" charset="0"/>
              </a:rPr>
              <a:t>Android File System Structure</a:t>
            </a:r>
          </a:p>
        </p:txBody>
      </p:sp>
    </p:spTree>
    <p:extLst>
      <p:ext uri="{BB962C8B-B14F-4D97-AF65-F5344CB8AC3E}">
        <p14:creationId xmlns:p14="http://schemas.microsoft.com/office/powerpoint/2010/main" val="2485770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F630335-7D7D-D700-14A2-01E792868F12}"/>
              </a:ext>
            </a:extLst>
          </p:cNvPr>
          <p:cNvSpPr>
            <a:spLocks noChangeArrowheads="1"/>
          </p:cNvSpPr>
          <p:nvPr/>
        </p:nvSpPr>
        <p:spPr bwMode="auto">
          <a:xfrm>
            <a:off x="373435" y="333137"/>
            <a:ext cx="10029094" cy="65248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400" b="1" i="0" u="sng" dirty="0">
                <a:solidFill>
                  <a:srgbClr val="22222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ADB Commands for File System Management</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222222"/>
              </a:solidFill>
              <a:effectLst/>
              <a:latin typeface="Arial" panose="020B0604020202020204" pitchFamily="34" charset="0"/>
              <a:cs typeface="Arial" panose="020B0604020202020204" pitchFamily="34" charset="0"/>
            </a:endParaRPr>
          </a:p>
          <a:p>
            <a:pPr marL="342900" marR="0" lvl="0" indent="-342900"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sng"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Checking Device Connection</a:t>
            </a:r>
          </a:p>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&gt;adb devices</a:t>
            </a:r>
          </a:p>
          <a:p>
            <a:pPr marL="0" marR="0" lvl="0" indent="0" defTabSz="914400" rtl="0" eaLnBrk="0" fontAlgn="base" latinLnBrk="0" hangingPunct="0">
              <a:lnSpc>
                <a:spcPct val="150000"/>
              </a:lnSpc>
              <a:spcBef>
                <a:spcPct val="0"/>
              </a:spcBef>
              <a:spcAft>
                <a:spcPct val="0"/>
              </a:spcAft>
              <a:buClrTx/>
              <a:buSzTx/>
              <a:buFontTx/>
              <a:buNone/>
              <a:tabLst/>
            </a:pPr>
            <a:endPar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endParaRPr>
          </a:p>
          <a:p>
            <a:pPr marL="342900" marR="0" lvl="0" indent="-342900"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i="0" u="sng"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Navigating the File System</a:t>
            </a:r>
          </a:p>
          <a:p>
            <a:pPr marL="0" marR="0" lvl="0" indent="0"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Access shell:</a:t>
            </a:r>
          </a:p>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&gt;adb shell</a:t>
            </a:r>
          </a:p>
          <a:p>
            <a:pPr marL="0" marR="0" lvl="0" indent="0"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List files in a directory:</a:t>
            </a:r>
          </a:p>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&gt;ls /</a:t>
            </a:r>
            <a:r>
              <a:rPr kumimoji="0" lang="en-US" altLang="en-US" sz="2000" b="1"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sdcard</a:t>
            </a: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t>
            </a:r>
          </a:p>
          <a:p>
            <a:pPr marL="0" marR="0" lvl="0" indent="0"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Check storage details:</a:t>
            </a:r>
          </a:p>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&gt;</a:t>
            </a:r>
            <a:r>
              <a:rPr kumimoji="0" lang="en-US" altLang="en-US" sz="2000" b="1"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df</a:t>
            </a: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-h</a:t>
            </a:r>
          </a:p>
          <a:p>
            <a:pPr marL="0" marR="0" lvl="0" indent="0" defTabSz="914400" rtl="0" eaLnBrk="0" fontAlgn="base" latinLnBrk="0" hangingPunct="0">
              <a:lnSpc>
                <a:spcPct val="150000"/>
              </a:lnSpc>
              <a:spcBef>
                <a:spcPct val="0"/>
              </a:spcBef>
              <a:spcAft>
                <a:spcPct val="0"/>
              </a:spcAft>
              <a:buClrTx/>
              <a:buSzTx/>
              <a:tabLst/>
            </a:pPr>
            <a:r>
              <a:rPr kumimoji="0" lang="en-US" altLang="en-US" sz="20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Display detailed file permissions and attributes:</a:t>
            </a:r>
          </a:p>
          <a:p>
            <a:pPr marL="0" marR="0" lvl="0" indent="0"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&gt;ls -l /data/data/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8529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04054E-D014-9C59-4CD4-855F4F39348D}"/>
              </a:ext>
            </a:extLst>
          </p:cNvPr>
          <p:cNvSpPr>
            <a:spLocks noChangeArrowheads="1"/>
          </p:cNvSpPr>
          <p:nvPr/>
        </p:nvSpPr>
        <p:spPr bwMode="auto">
          <a:xfrm>
            <a:off x="3972232" y="1725250"/>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507F22ED-FA61-53CF-56D5-A3DCB2AF342A}"/>
              </a:ext>
            </a:extLst>
          </p:cNvPr>
          <p:cNvSpPr>
            <a:spLocks noChangeArrowheads="1"/>
          </p:cNvSpPr>
          <p:nvPr/>
        </p:nvSpPr>
        <p:spPr bwMode="auto">
          <a:xfrm>
            <a:off x="561291" y="348526"/>
            <a:ext cx="8169754" cy="62324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t>
            </a:r>
            <a:r>
              <a:rPr kumimoji="0" lang="en-US" altLang="en-US" i="0" u="sng"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Transferring Files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Copy a file from the device to the computer:</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&gt;adb pull /</a:t>
            </a:r>
            <a:r>
              <a:rPr kumimoji="0" lang="en-US" altLang="en-US" b="1"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sdcard</a:t>
            </a:r>
            <a:r>
              <a:rPr kumimoji="0" lang="en-US" altLang="en-US"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/file.txt C:\Users\YourPC\Desktop\</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Copy a file from the computer to the device:</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&gt;adb push C:\Users\YourPC\Desktop\file.txt /</a:t>
            </a:r>
            <a:r>
              <a:rPr kumimoji="0" lang="en-US" altLang="en-US" b="1"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sdcard</a:t>
            </a:r>
            <a:r>
              <a:rPr kumimoji="0" lang="en-US" altLang="en-US" sz="24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a:t>
            </a:r>
            <a:r>
              <a:rPr kumimoji="0" lang="en-US" altLang="en-US" sz="2000" i="0" u="sng"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Accessing System Files (Root Access Required</a:t>
            </a:r>
            <a:r>
              <a:rPr kumimoji="0" lang="en-US" altLang="en-US" sz="2000" b="1" i="0" u="sng"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Gain root access (if supported):</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&gt;adb root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Explore system files:</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&gt;adb shell </a:t>
            </a:r>
            <a:r>
              <a:rPr kumimoji="0" lang="en-US" altLang="en-US" sz="2000" b="1"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su</a:t>
            </a: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cd /data/data/ ls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Modify permissions for a specific file:</a:t>
            </a: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&gt;</a:t>
            </a:r>
            <a:r>
              <a:rPr kumimoji="0" lang="en-US" altLang="en-US" sz="2000" b="1"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chmod</a:t>
            </a: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 777 /data/local/</a:t>
            </a:r>
            <a:r>
              <a:rPr kumimoji="0" lang="en-US" altLang="en-US" sz="2000" b="1"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tmp</a:t>
            </a:r>
            <a:r>
              <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t>
            </a:r>
            <a:r>
              <a:rPr kumimoji="0" lang="en-US" altLang="en-US" sz="2000" b="1"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myfile</a:t>
            </a:r>
            <a:endParaRPr kumimoji="0" lang="en-US" altLang="en-US" sz="2000" b="1"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943055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12EF4A-878D-3737-8F08-5C5B5751DC04}"/>
              </a:ext>
            </a:extLst>
          </p:cNvPr>
          <p:cNvSpPr txBox="1"/>
          <p:nvPr/>
        </p:nvSpPr>
        <p:spPr>
          <a:xfrm>
            <a:off x="619431" y="563940"/>
            <a:ext cx="10156723" cy="5664949"/>
          </a:xfrm>
          <a:prstGeom prst="rect">
            <a:avLst/>
          </a:prstGeom>
          <a:noFill/>
        </p:spPr>
        <p:txBody>
          <a:bodyPr wrap="square">
            <a:spAutoFit/>
          </a:bodyPr>
          <a:lstStyle/>
          <a:p>
            <a:pPr algn="just">
              <a:lnSpc>
                <a:spcPct val="150000"/>
              </a:lnSpc>
            </a:pPr>
            <a:r>
              <a:rPr lang="en-US" sz="2800" b="1" u="sng" dirty="0">
                <a:solidFill>
                  <a:srgbClr val="222222"/>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How ADB Helps in File Management</a:t>
            </a:r>
            <a:endParaRPr lang="en-IN" sz="2400" dirty="0"/>
          </a:p>
          <a:p>
            <a:pPr algn="just">
              <a:lnSpc>
                <a:spcPct val="150000"/>
              </a:lnSpc>
            </a:pPr>
            <a:r>
              <a:rPr lang="en-IN" sz="2400" dirty="0"/>
              <a:t>✅ Backup &amp; Restore Data: Retrieve and restore app data efficiently. </a:t>
            </a:r>
          </a:p>
          <a:p>
            <a:pPr algn="just">
              <a:lnSpc>
                <a:spcPct val="150000"/>
              </a:lnSpc>
            </a:pPr>
            <a:r>
              <a:rPr lang="en-IN" sz="2400" dirty="0"/>
              <a:t>✅ Recover Deleted Files: Possible if files are not overwritten.</a:t>
            </a:r>
          </a:p>
          <a:p>
            <a:pPr algn="just">
              <a:lnSpc>
                <a:spcPct val="150000"/>
              </a:lnSpc>
            </a:pPr>
            <a:r>
              <a:rPr lang="en-IN" sz="2400" dirty="0"/>
              <a:t>✅ Debugging &amp; Development: Analyse app logs and modify settings.</a:t>
            </a:r>
          </a:p>
          <a:p>
            <a:pPr algn="just">
              <a:lnSpc>
                <a:spcPct val="150000"/>
              </a:lnSpc>
            </a:pPr>
            <a:r>
              <a:rPr lang="en-IN" sz="2400" dirty="0"/>
              <a:t>✅ Modify System Files: Requires root access for deeper modifications. </a:t>
            </a:r>
          </a:p>
          <a:p>
            <a:pPr algn="just">
              <a:lnSpc>
                <a:spcPct val="150000"/>
              </a:lnSpc>
            </a:pPr>
            <a:r>
              <a:rPr lang="en-IN" sz="2400" dirty="0"/>
              <a:t>✅ Automate Tasks: Using scripts, you can automate file transfers and system modifications. </a:t>
            </a:r>
          </a:p>
          <a:p>
            <a:pPr algn="just">
              <a:lnSpc>
                <a:spcPct val="150000"/>
              </a:lnSpc>
            </a:pPr>
            <a:r>
              <a:rPr lang="en-IN" sz="2400" dirty="0"/>
              <a:t>✅ Uninstall Bloatware: Remove pre-installed apps without rooting the device. </a:t>
            </a:r>
          </a:p>
          <a:p>
            <a:pPr algn="just">
              <a:lnSpc>
                <a:spcPct val="150000"/>
              </a:lnSpc>
            </a:pPr>
            <a:r>
              <a:rPr lang="en-IN" sz="2400" dirty="0"/>
              <a:t>✅ Access Hidden System Information: View logs and system resource usage.</a:t>
            </a:r>
          </a:p>
          <a:p>
            <a:pPr algn="just">
              <a:lnSpc>
                <a:spcPct val="150000"/>
              </a:lnSpc>
            </a:pPr>
            <a:r>
              <a:rPr lang="en-IN" sz="2400" dirty="0"/>
              <a:t>✅ Network Debugging: Control the device over Wi-Fi without USB.</a:t>
            </a:r>
          </a:p>
        </p:txBody>
      </p:sp>
    </p:spTree>
    <p:extLst>
      <p:ext uri="{BB962C8B-B14F-4D97-AF65-F5344CB8AC3E}">
        <p14:creationId xmlns:p14="http://schemas.microsoft.com/office/powerpoint/2010/main" val="3397034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13DA9-AD7C-0C24-878F-26A21E83D8D4}"/>
              </a:ext>
            </a:extLst>
          </p:cNvPr>
          <p:cNvSpPr>
            <a:spLocks noGrp="1"/>
          </p:cNvSpPr>
          <p:nvPr>
            <p:ph type="title"/>
          </p:nvPr>
        </p:nvSpPr>
        <p:spPr>
          <a:xfrm>
            <a:off x="936522" y="499614"/>
            <a:ext cx="10515600" cy="869278"/>
          </a:xfrm>
        </p:spPr>
        <p:txBody>
          <a:bodyPr>
            <a:normAutofit/>
          </a:bodyPr>
          <a:lstStyle/>
          <a:p>
            <a:r>
              <a:rPr lang="en-US" sz="36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Android Studio Installation</a:t>
            </a:r>
            <a:endParaRPr lang="en-IN" sz="2800" u="sng" dirty="0"/>
          </a:p>
        </p:txBody>
      </p:sp>
      <p:sp>
        <p:nvSpPr>
          <p:cNvPr id="3" name="TextBox 2">
            <a:extLst>
              <a:ext uri="{FF2B5EF4-FFF2-40B4-BE49-F238E27FC236}">
                <a16:creationId xmlns:a16="http://schemas.microsoft.com/office/drawing/2014/main" id="{EA16F3CB-6191-8C78-E98F-734C6516866C}"/>
              </a:ext>
            </a:extLst>
          </p:cNvPr>
          <p:cNvSpPr txBox="1"/>
          <p:nvPr/>
        </p:nvSpPr>
        <p:spPr>
          <a:xfrm>
            <a:off x="10183009" y="6173720"/>
            <a:ext cx="1539551" cy="369332"/>
          </a:xfrm>
          <a:prstGeom prst="rect">
            <a:avLst/>
          </a:prstGeom>
          <a:noFill/>
        </p:spPr>
        <p:txBody>
          <a:bodyPr wrap="square" rtlCol="0">
            <a:spAutoFit/>
          </a:bodyPr>
          <a:lstStyle/>
          <a:p>
            <a:r>
              <a:rPr lang="en-IN" i="1" dirty="0">
                <a:solidFill>
                  <a:schemeClr val="bg1">
                    <a:lumMod val="50000"/>
                  </a:schemeClr>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21/02/25</a:t>
            </a:r>
          </a:p>
        </p:txBody>
      </p:sp>
      <p:sp>
        <p:nvSpPr>
          <p:cNvPr id="8" name="TextBox 7">
            <a:extLst>
              <a:ext uri="{FF2B5EF4-FFF2-40B4-BE49-F238E27FC236}">
                <a16:creationId xmlns:a16="http://schemas.microsoft.com/office/drawing/2014/main" id="{2E20B414-5A4E-A2BE-7557-A1C0D238AE9C}"/>
              </a:ext>
            </a:extLst>
          </p:cNvPr>
          <p:cNvSpPr txBox="1"/>
          <p:nvPr/>
        </p:nvSpPr>
        <p:spPr>
          <a:xfrm>
            <a:off x="838199" y="1507818"/>
            <a:ext cx="9947787" cy="3903954"/>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Download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Go to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2"/>
              </a:rPr>
              <a:t>developer.android.com</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download Android Studio.</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Run Installer</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Open the downloaded .exe file and follow the setup instructions.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Install SDK Components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Select necessary SDK tools and click "Next".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Set Environment Variables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(Optional): Add ANDROID_HOME to system variables if needed.</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Create a New Project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Open Android Studio and start a new project </a:t>
            </a:r>
          </a:p>
        </p:txBody>
      </p:sp>
    </p:spTree>
    <p:extLst>
      <p:ext uri="{BB962C8B-B14F-4D97-AF65-F5344CB8AC3E}">
        <p14:creationId xmlns:p14="http://schemas.microsoft.com/office/powerpoint/2010/main" val="1323316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3B7EBD-A9CC-75DD-0EFA-F1A6E9BADDD5}"/>
              </a:ext>
            </a:extLst>
          </p:cNvPr>
          <p:cNvSpPr>
            <a:spLocks noChangeArrowheads="1"/>
          </p:cNvSpPr>
          <p:nvPr/>
        </p:nvSpPr>
        <p:spPr bwMode="auto">
          <a:xfrm>
            <a:off x="149485" y="42684"/>
            <a:ext cx="10496938" cy="6432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File System Components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sng"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file system consists of several key components:</a:t>
            </a:r>
            <a:endPar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Files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file is a collection of related data stored on a disk.</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Every file has a name, extension, and attributes </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Examples: document.txt, image.jpg, database.db.</a:t>
            </a:r>
          </a:p>
          <a:p>
            <a:pPr marL="0" marR="0" lvl="0" indent="0" algn="just" defTabSz="914400" rtl="0" eaLnBrk="0" fontAlgn="base" latinLnBrk="0" hangingPunct="0">
              <a:lnSpc>
                <a:spcPct val="15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 Directories (Folders)</a:t>
            </a:r>
          </a:p>
          <a:p>
            <a:pPr rtl="0"/>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directory is a container for files and other directories.</a:t>
            </a:r>
            <a:r>
              <a:rPr lang="en-IN" sz="1800" b="0" i="0" u="none" strike="noStrike" dirty="0">
                <a:solidFill>
                  <a:srgbClr val="000000"/>
                </a:solidFill>
                <a:effectLst/>
                <a:latin typeface="Times New Roman" panose="02020603050405020304" pitchFamily="18" charset="0"/>
              </a:rPr>
              <a:t> Documents/</a:t>
            </a:r>
            <a:endParaRPr lang="en-IN" sz="2000" b="0" dirty="0">
              <a:effectLst/>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helps in organizing files in a hierarchical structure.</a:t>
            </a:r>
          </a:p>
          <a:p>
            <a:pPr rtl="0"/>
            <a:r>
              <a:rPr lang="en-IN" sz="800" b="0" i="0" u="none" strike="noStrike" dirty="0">
                <a:solidFill>
                  <a:srgbClr val="000000"/>
                </a:solidFill>
                <a:effectLst/>
                <a:latin typeface="Times New Roman" panose="02020603050405020304" pitchFamily="18" charset="0"/>
              </a:rPr>
              <a:t>├── Notes/</a:t>
            </a:r>
            <a:endParaRPr lang="en-IN" sz="800" b="0" dirty="0">
              <a:effectLst/>
            </a:endParaRPr>
          </a:p>
          <a:p>
            <a:pPr rtl="0"/>
            <a:r>
              <a:rPr lang="en-IN" sz="800" b="0" i="0" u="none" strike="noStrike" dirty="0">
                <a:solidFill>
                  <a:srgbClr val="000000"/>
                </a:solidFill>
                <a:effectLst/>
                <a:latin typeface="Times New Roman" panose="02020603050405020304" pitchFamily="18" charset="0"/>
              </a:rPr>
              <a:t>│   ├── notes.txt</a:t>
            </a:r>
            <a:endParaRPr lang="en-IN" sz="800" b="0" dirty="0">
              <a:effectLst/>
            </a:endParaRPr>
          </a:p>
          <a:p>
            <a:pPr rtl="0"/>
            <a:r>
              <a:rPr lang="en-IN" sz="800" b="0" i="0" u="none" strike="noStrike" dirty="0">
                <a:solidFill>
                  <a:srgbClr val="000000"/>
                </a:solidFill>
                <a:effectLst/>
                <a:latin typeface="Times New Roman" panose="02020603050405020304" pitchFamily="18" charset="0"/>
              </a:rPr>
              <a:t>│   ├── tasks.docx</a:t>
            </a:r>
            <a:endParaRPr lang="en-IN" sz="800" b="0" dirty="0">
              <a:effectLst/>
            </a:endParaRPr>
          </a:p>
          <a:p>
            <a:pPr rtl="0"/>
            <a:r>
              <a:rPr lang="en-IN" sz="800" b="0" i="0" u="none" strike="noStrike" dirty="0">
                <a:solidFill>
                  <a:srgbClr val="000000"/>
                </a:solidFill>
                <a:effectLst/>
                <a:latin typeface="Times New Roman" panose="02020603050405020304" pitchFamily="18" charset="0"/>
              </a:rPr>
              <a:t>│</a:t>
            </a:r>
            <a:endParaRPr lang="en-IN" sz="800" b="0" dirty="0">
              <a:effectLst/>
            </a:endParaRPr>
          </a:p>
          <a:p>
            <a:pPr rtl="0"/>
            <a:r>
              <a:rPr lang="en-IN" sz="800" b="0" i="0" u="none" strike="noStrike" dirty="0">
                <a:solidFill>
                  <a:srgbClr val="000000"/>
                </a:solidFill>
                <a:effectLst/>
                <a:latin typeface="Times New Roman" panose="02020603050405020304" pitchFamily="18" charset="0"/>
              </a:rPr>
              <a:t>├── Projects/</a:t>
            </a:r>
            <a:endParaRPr lang="en-IN" sz="800" b="0" dirty="0">
              <a:effectLst/>
            </a:endParaRPr>
          </a:p>
          <a:p>
            <a:pPr rtl="0"/>
            <a:r>
              <a:rPr lang="en-IN" sz="800" b="0" i="0" u="none" strike="noStrike" dirty="0">
                <a:solidFill>
                  <a:srgbClr val="000000"/>
                </a:solidFill>
                <a:effectLst/>
                <a:latin typeface="Times New Roman" panose="02020603050405020304" pitchFamily="18" charset="0"/>
              </a:rPr>
              <a:t>│   ├── project1/</a:t>
            </a:r>
            <a:endParaRPr lang="en-IN" sz="800" b="0" dirty="0">
              <a:effectLst/>
            </a:endParaRPr>
          </a:p>
          <a:p>
            <a:pPr rtl="0"/>
            <a:r>
              <a:rPr lang="en-IN" sz="800" b="0" i="0" u="none" strike="noStrike" dirty="0">
                <a:solidFill>
                  <a:srgbClr val="000000"/>
                </a:solidFill>
                <a:effectLst/>
                <a:latin typeface="Times New Roman" panose="02020603050405020304" pitchFamily="18" charset="0"/>
              </a:rPr>
              <a:t>│   ├── project2/</a:t>
            </a:r>
            <a:endParaRPr kumimoji="0" lang="en-US" altLang="en-US" sz="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899BE083-8935-74DC-6BB4-BC0AD12085FD}"/>
              </a:ext>
            </a:extLst>
          </p:cNvPr>
          <p:cNvSpPr txBox="1"/>
          <p:nvPr/>
        </p:nvSpPr>
        <p:spPr>
          <a:xfrm>
            <a:off x="10280002" y="6290548"/>
            <a:ext cx="6097554" cy="369332"/>
          </a:xfrm>
          <a:prstGeom prst="rect">
            <a:avLst/>
          </a:prstGeom>
          <a:noFill/>
        </p:spPr>
        <p:txBody>
          <a:bodyPr wrap="square">
            <a:spAutoFit/>
          </a:bodyPr>
          <a:lstStyle/>
          <a:p>
            <a:r>
              <a:rPr lang="en-IN" dirty="0"/>
              <a:t>27/02/24</a:t>
            </a:r>
          </a:p>
        </p:txBody>
      </p:sp>
    </p:spTree>
    <p:extLst>
      <p:ext uri="{BB962C8B-B14F-4D97-AF65-F5344CB8AC3E}">
        <p14:creationId xmlns:p14="http://schemas.microsoft.com/office/powerpoint/2010/main" val="3928504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68EAED-0207-FD97-E7BD-68CFBEEFFB6F}"/>
              </a:ext>
            </a:extLst>
          </p:cNvPr>
          <p:cNvSpPr txBox="1"/>
          <p:nvPr/>
        </p:nvSpPr>
        <p:spPr>
          <a:xfrm>
            <a:off x="615820" y="401160"/>
            <a:ext cx="8726454" cy="5955476"/>
          </a:xfrm>
          <a:prstGeom prst="rect">
            <a:avLst/>
          </a:prstGeom>
          <a:noFill/>
        </p:spPr>
        <p:txBody>
          <a:bodyPr wrap="square">
            <a:spAutoFit/>
          </a:bodyPr>
          <a:lstStyle/>
          <a:p>
            <a:pPr algn="just">
              <a:lnSpc>
                <a:spcPct val="150000"/>
              </a:lnSpc>
            </a:pPr>
            <a:r>
              <a:rPr lang="en-US" b="1" dirty="0">
                <a:latin typeface="Times New Roman" panose="02020603050405020304" pitchFamily="18" charset="0"/>
                <a:cs typeface="Times New Roman" panose="02020603050405020304" pitchFamily="18" charset="0"/>
              </a:rPr>
              <a:t>c) Metadata</a:t>
            </a:r>
          </a:p>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Information about files, such as:</a:t>
            </a:r>
          </a:p>
          <a:p>
            <a:pPr marL="742950" lvl="1"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File name</a:t>
            </a:r>
          </a:p>
          <a:p>
            <a:pPr marL="742950" lvl="1"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Size</a:t>
            </a:r>
          </a:p>
          <a:p>
            <a:pPr marL="742950" lvl="1"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Creation date</a:t>
            </a:r>
          </a:p>
          <a:p>
            <a:pPr marL="742950" lvl="1"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Permissions (read, write, execute)</a:t>
            </a:r>
          </a:p>
          <a:p>
            <a:pPr marL="742950" lvl="1"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Owner details</a:t>
            </a:r>
          </a:p>
          <a:p>
            <a:pPr lvl="1" algn="just">
              <a:lnSpc>
                <a:spcPct val="150000"/>
              </a:lnSpc>
            </a:pPr>
            <a:endParaRPr lang="en-US" sz="2000" dirty="0">
              <a:latin typeface="Times New Roman" panose="02020603050405020304" pitchFamily="18" charset="0"/>
              <a:cs typeface="Times New Roman" panose="02020603050405020304" pitchFamily="18" charset="0"/>
            </a:endParaRPr>
          </a:p>
          <a:p>
            <a:pPr rtl="0">
              <a:lnSpc>
                <a:spcPct val="150000"/>
              </a:lnSpc>
            </a:pPr>
            <a:r>
              <a:rPr lang="en-US" sz="2000" b="1" i="0" u="none" strike="noStrike" dirty="0">
                <a:solidFill>
                  <a:srgbClr val="000000"/>
                </a:solidFill>
                <a:effectLst/>
                <a:latin typeface="Times New Roman" panose="02020603050405020304" pitchFamily="18" charset="0"/>
              </a:rPr>
              <a:t>Blocks &amp; Clusters</a:t>
            </a:r>
            <a:endParaRPr lang="en-US" sz="2000" b="0" dirty="0">
              <a:effectLst/>
            </a:endParaRPr>
          </a:p>
          <a:p>
            <a:pPr rtl="0" fontAlgn="base">
              <a:lnSpc>
                <a:spcPct val="150000"/>
              </a:lnSpc>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Files are stored in fixed-size blocks or clusters on the disk.</a:t>
            </a:r>
            <a:endParaRPr lang="en-US" sz="2000" b="0" i="0" u="none" strike="noStrike" dirty="0">
              <a:solidFill>
                <a:srgbClr val="000000"/>
              </a:solidFill>
              <a:effectLst/>
              <a:latin typeface="Arial" panose="020B0604020202020204" pitchFamily="34" charset="0"/>
            </a:endParaRPr>
          </a:p>
          <a:p>
            <a:pPr rtl="0" fontAlgn="base">
              <a:lnSpc>
                <a:spcPct val="150000"/>
              </a:lnSpc>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The file system manages the mapping of file data to these blocks</a:t>
            </a:r>
            <a:r>
              <a:rPr lang="en-US" sz="2000" b="0" i="0" u="none" strike="noStrike" dirty="0">
                <a:solidFill>
                  <a:srgbClr val="000000"/>
                </a:solidFill>
                <a:effectLst/>
                <a:latin typeface="Calibri" panose="020F0502020204030204" pitchFamily="34" charset="0"/>
              </a:rPr>
              <a:t>.</a:t>
            </a:r>
            <a:endParaRPr lang="en-US" sz="2000" b="0" i="0" u="none" strike="noStrike" dirty="0">
              <a:solidFill>
                <a:srgbClr val="000000"/>
              </a:solidFill>
              <a:effectLst/>
              <a:latin typeface="Arial" panose="020B0604020202020204" pitchFamily="34" charset="0"/>
            </a:endParaRPr>
          </a:p>
          <a:p>
            <a:pPr>
              <a:lnSpc>
                <a:spcPct val="150000"/>
              </a:lnSpc>
            </a:pPr>
            <a:br>
              <a:rPr lang="en-US" b="0" dirty="0">
                <a:effectLst/>
              </a:rPr>
            </a:br>
            <a:endParaRPr lang="en-US" dirty="0">
              <a:latin typeface="Times New Roman" panose="02020603050405020304" pitchFamily="18" charset="0"/>
              <a:cs typeface="Times New Roman" panose="02020603050405020304" pitchFamily="18" charset="0"/>
            </a:endParaRPr>
          </a:p>
          <a:p>
            <a:pPr lvl="1"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0525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960930-E4AD-2FF0-0BAE-C5C4D3392E9D}"/>
              </a:ext>
            </a:extLst>
          </p:cNvPr>
          <p:cNvSpPr txBox="1"/>
          <p:nvPr/>
        </p:nvSpPr>
        <p:spPr>
          <a:xfrm>
            <a:off x="258925" y="141620"/>
            <a:ext cx="6097554" cy="1883336"/>
          </a:xfrm>
          <a:prstGeom prst="rect">
            <a:avLst/>
          </a:prstGeom>
          <a:noFill/>
        </p:spPr>
        <p:txBody>
          <a:bodyPr wrap="square">
            <a:spAutoFit/>
          </a:bodyPr>
          <a:lstStyle/>
          <a:p>
            <a:pPr rtl="0">
              <a:lnSpc>
                <a:spcPct val="150000"/>
              </a:lnSpc>
            </a:pPr>
            <a:r>
              <a:rPr lang="en-US" sz="2000" b="1" i="0" u="none" strike="noStrike" dirty="0">
                <a:solidFill>
                  <a:srgbClr val="000000"/>
                </a:solidFill>
                <a:effectLst/>
                <a:latin typeface="Times New Roman" panose="02020603050405020304" pitchFamily="18" charset="0"/>
              </a:rPr>
              <a:t>File System Structure</a:t>
            </a:r>
            <a:endParaRPr lang="en-US" sz="2000" b="0" dirty="0">
              <a:effectLst/>
            </a:endParaRPr>
          </a:p>
          <a:p>
            <a:pPr rtl="0" fontAlgn="base">
              <a:lnSpc>
                <a:spcPct val="150000"/>
              </a:lnSpc>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Defines how files are stored and retrieved.</a:t>
            </a:r>
            <a:endParaRPr lang="en-US" sz="2000" b="0" i="0" u="none" strike="noStrike" dirty="0">
              <a:solidFill>
                <a:srgbClr val="000000"/>
              </a:solidFill>
              <a:effectLst/>
              <a:latin typeface="Arial" panose="020B0604020202020204" pitchFamily="34" charset="0"/>
            </a:endParaRPr>
          </a:p>
          <a:p>
            <a:pPr rtl="0" fontAlgn="base">
              <a:lnSpc>
                <a:spcPct val="150000"/>
              </a:lnSpc>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Most modern file systems use a hierarchical directory structure (tree-like).</a:t>
            </a:r>
            <a:endParaRPr lang="en-US" sz="2000" b="0" i="0" u="none" strike="noStrike" dirty="0">
              <a:solidFill>
                <a:srgbClr val="000000"/>
              </a:solidFill>
              <a:effectLst/>
              <a:latin typeface="Arial" panose="020B0604020202020204" pitchFamily="34" charset="0"/>
            </a:endParaRPr>
          </a:p>
        </p:txBody>
      </p:sp>
      <p:sp>
        <p:nvSpPr>
          <p:cNvPr id="6" name="TextBox 5">
            <a:extLst>
              <a:ext uri="{FF2B5EF4-FFF2-40B4-BE49-F238E27FC236}">
                <a16:creationId xmlns:a16="http://schemas.microsoft.com/office/drawing/2014/main" id="{1647F70D-9025-28CE-58DE-FC2DBEAE7E1B}"/>
              </a:ext>
            </a:extLst>
          </p:cNvPr>
          <p:cNvSpPr txBox="1"/>
          <p:nvPr/>
        </p:nvSpPr>
        <p:spPr>
          <a:xfrm>
            <a:off x="1667848" y="2174233"/>
            <a:ext cx="6097554" cy="923330"/>
          </a:xfrm>
          <a:prstGeom prst="rect">
            <a:avLst/>
          </a:prstGeom>
          <a:noFill/>
        </p:spPr>
        <p:txBody>
          <a:bodyPr wrap="square">
            <a:spAutoFit/>
          </a:bodyPr>
          <a:lstStyle/>
          <a:p>
            <a:pPr rtl="0"/>
            <a:r>
              <a:rPr lang="en-US" sz="1800" b="0" i="0" u="none" strike="noStrike" dirty="0">
                <a:solidFill>
                  <a:srgbClr val="000000"/>
                </a:solidFill>
                <a:effectLst/>
                <a:latin typeface="Calibri" panose="020F0502020204030204" pitchFamily="34" charset="0"/>
              </a:rPr>
              <a:t>C:\Users\John\Documents\notes.txt</a:t>
            </a:r>
            <a:endParaRPr lang="en-US" b="0" dirty="0">
              <a:effectLst/>
            </a:endParaRPr>
          </a:p>
          <a:p>
            <a:br>
              <a:rPr lang="en-US" dirty="0"/>
            </a:br>
            <a:endParaRPr lang="en-IN" dirty="0"/>
          </a:p>
        </p:txBody>
      </p:sp>
      <p:sp>
        <p:nvSpPr>
          <p:cNvPr id="8" name="TextBox 7">
            <a:extLst>
              <a:ext uri="{FF2B5EF4-FFF2-40B4-BE49-F238E27FC236}">
                <a16:creationId xmlns:a16="http://schemas.microsoft.com/office/drawing/2014/main" id="{61823805-077F-94D3-CA51-382B1C5EA8D9}"/>
              </a:ext>
            </a:extLst>
          </p:cNvPr>
          <p:cNvSpPr txBox="1"/>
          <p:nvPr/>
        </p:nvSpPr>
        <p:spPr>
          <a:xfrm>
            <a:off x="258925" y="2635898"/>
            <a:ext cx="8530512" cy="1837170"/>
          </a:xfrm>
          <a:prstGeom prst="rect">
            <a:avLst/>
          </a:prstGeom>
          <a:noFill/>
        </p:spPr>
        <p:txBody>
          <a:bodyPr wrap="square">
            <a:spAutoFit/>
          </a:bodyPr>
          <a:lstStyle/>
          <a:p>
            <a:pPr rtl="0">
              <a:lnSpc>
                <a:spcPct val="150000"/>
              </a:lnSpc>
            </a:pPr>
            <a:br>
              <a:rPr lang="en-US" b="0" dirty="0">
                <a:effectLst/>
              </a:rPr>
            </a:br>
            <a:r>
              <a:rPr lang="en-US" sz="2000" b="1" i="0" u="none" strike="noStrike" dirty="0">
                <a:solidFill>
                  <a:srgbClr val="000000"/>
                </a:solidFill>
                <a:effectLst/>
                <a:latin typeface="Times New Roman" panose="02020603050405020304" pitchFamily="18" charset="0"/>
              </a:rPr>
              <a:t>Journaling (in some file systems)</a:t>
            </a:r>
            <a:endParaRPr lang="en-US" sz="2000" b="0" dirty="0">
              <a:effectLst/>
            </a:endParaRPr>
          </a:p>
          <a:p>
            <a:pPr rtl="0" fontAlgn="base">
              <a:lnSpc>
                <a:spcPct val="150000"/>
              </a:lnSpc>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Used in advanced file systems like NTFS and ext4.</a:t>
            </a:r>
            <a:endParaRPr lang="en-US" sz="2000" b="0" i="0" u="none" strike="noStrike" dirty="0">
              <a:solidFill>
                <a:srgbClr val="000000"/>
              </a:solidFill>
              <a:effectLst/>
              <a:latin typeface="Arial" panose="020B0604020202020204" pitchFamily="34" charset="0"/>
            </a:endParaRPr>
          </a:p>
          <a:p>
            <a:pPr rtl="0" fontAlgn="base">
              <a:lnSpc>
                <a:spcPct val="150000"/>
              </a:lnSpc>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Helps prevent data loss by keeping track of changes before they are committed.</a:t>
            </a:r>
            <a:endParaRPr lang="en-US" sz="20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999063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F9A928-7125-ECEE-A6EF-4BC0062F6ACA}"/>
              </a:ext>
            </a:extLst>
          </p:cNvPr>
          <p:cNvSpPr txBox="1"/>
          <p:nvPr/>
        </p:nvSpPr>
        <p:spPr>
          <a:xfrm>
            <a:off x="706794" y="311346"/>
            <a:ext cx="9202315" cy="6326732"/>
          </a:xfrm>
          <a:prstGeom prst="rect">
            <a:avLst/>
          </a:prstGeom>
          <a:noFill/>
        </p:spPr>
        <p:txBody>
          <a:bodyPr wrap="square">
            <a:spAutoFit/>
          </a:bodyPr>
          <a:lstStyle/>
          <a:p>
            <a:r>
              <a:rPr lang="en-US" sz="2400" b="1" u="sng" dirty="0">
                <a:latin typeface="Times New Roman" panose="02020603050405020304" pitchFamily="18" charset="0"/>
                <a:cs typeface="Times New Roman" panose="02020603050405020304" pitchFamily="18" charset="0"/>
              </a:rPr>
              <a:t>File System Types</a:t>
            </a:r>
          </a:p>
          <a:p>
            <a:endParaRPr lang="en-US" sz="2400" b="1" u="sng" dirty="0">
              <a:latin typeface="Times New Roman" panose="02020603050405020304" pitchFamily="18" charset="0"/>
              <a:cs typeface="Times New Roman" panose="02020603050405020304" pitchFamily="18" charset="0"/>
            </a:endParaRPr>
          </a:p>
          <a:p>
            <a:pPr>
              <a:lnSpc>
                <a:spcPct val="150000"/>
              </a:lnSpc>
            </a:pPr>
            <a:r>
              <a:rPr lang="en-US" sz="1600" dirty="0">
                <a:latin typeface="Times New Roman" panose="02020603050405020304" pitchFamily="18" charset="0"/>
                <a:cs typeface="Times New Roman" panose="02020603050405020304" pitchFamily="18" charset="0"/>
              </a:rPr>
              <a:t>Different operating systems use different file systems:</a:t>
            </a:r>
          </a:p>
          <a:p>
            <a:pPr>
              <a:lnSpc>
                <a:spcPct val="150000"/>
              </a:lnSpc>
            </a:pPr>
            <a:r>
              <a:rPr lang="en-US" sz="1600" b="1" dirty="0">
                <a:latin typeface="Times New Roman" panose="02020603050405020304" pitchFamily="18" charset="0"/>
                <a:cs typeface="Times New Roman" panose="02020603050405020304" pitchFamily="18" charset="0"/>
              </a:rPr>
              <a:t>a) Windows File Systems</a:t>
            </a:r>
          </a:p>
          <a:p>
            <a:pPr>
              <a:lnSpc>
                <a:spcPct val="150000"/>
              </a:lnSpc>
              <a:buFont typeface="+mj-lt"/>
              <a:buAutoNum type="arabicPeriod"/>
            </a:pPr>
            <a:r>
              <a:rPr lang="en-US" sz="1600" b="1" dirty="0">
                <a:latin typeface="Times New Roman" panose="02020603050405020304" pitchFamily="18" charset="0"/>
                <a:cs typeface="Times New Roman" panose="02020603050405020304" pitchFamily="18" charset="0"/>
              </a:rPr>
              <a:t>FAT32 (File Allocation Table 32)</a:t>
            </a:r>
            <a:endParaRPr lang="en-US" sz="1600" dirty="0">
              <a:latin typeface="Times New Roman" panose="02020603050405020304" pitchFamily="18" charset="0"/>
              <a:cs typeface="Times New Roman" panose="02020603050405020304" pitchFamily="18" charset="0"/>
            </a:endParaRPr>
          </a:p>
          <a:p>
            <a:pPr marL="742950" lvl="1" indent="-28575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Older system, used in USB drives and SD cards.</a:t>
            </a:r>
          </a:p>
          <a:p>
            <a:pPr marL="742950" lvl="1" indent="-28575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Supports files up to </a:t>
            </a:r>
            <a:r>
              <a:rPr lang="en-US" sz="1600" b="1" dirty="0">
                <a:latin typeface="Times New Roman" panose="02020603050405020304" pitchFamily="18" charset="0"/>
                <a:cs typeface="Times New Roman" panose="02020603050405020304" pitchFamily="18" charset="0"/>
              </a:rPr>
              <a:t>4GB</a:t>
            </a:r>
            <a:r>
              <a:rPr lang="en-US" sz="1600" dirty="0">
                <a:latin typeface="Times New Roman" panose="02020603050405020304" pitchFamily="18" charset="0"/>
                <a:cs typeface="Times New Roman" panose="02020603050405020304" pitchFamily="18" charset="0"/>
              </a:rPr>
              <a:t> in size.</a:t>
            </a:r>
          </a:p>
          <a:p>
            <a:pPr marL="742950" lvl="1" indent="-28575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Maximum partition size: </a:t>
            </a:r>
            <a:r>
              <a:rPr lang="en-US" sz="1600" b="1" dirty="0">
                <a:latin typeface="Times New Roman" panose="02020603050405020304" pitchFamily="18" charset="0"/>
                <a:cs typeface="Times New Roman" panose="02020603050405020304" pitchFamily="18" charset="0"/>
              </a:rPr>
              <a:t>2TB</a:t>
            </a:r>
            <a:r>
              <a:rPr lang="en-US" sz="1600" dirty="0">
                <a:latin typeface="Times New Roman" panose="02020603050405020304" pitchFamily="18" charset="0"/>
                <a:cs typeface="Times New Roman" panose="02020603050405020304" pitchFamily="18" charset="0"/>
              </a:rPr>
              <a:t>.</a:t>
            </a:r>
          </a:p>
          <a:p>
            <a:pPr marL="742950" lvl="1" indent="-28575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No built-in security features.</a:t>
            </a:r>
          </a:p>
          <a:p>
            <a:pPr>
              <a:lnSpc>
                <a:spcPct val="150000"/>
              </a:lnSpc>
              <a:buFont typeface="+mj-lt"/>
              <a:buAutoNum type="arabicPeriod"/>
            </a:pPr>
            <a:r>
              <a:rPr lang="en-US" sz="1600" b="1" dirty="0">
                <a:latin typeface="Times New Roman" panose="02020603050405020304" pitchFamily="18" charset="0"/>
                <a:cs typeface="Times New Roman" panose="02020603050405020304" pitchFamily="18" charset="0"/>
              </a:rPr>
              <a:t>NTFS (New Technology File System)</a:t>
            </a:r>
            <a:endParaRPr lang="en-US" sz="1600" dirty="0">
              <a:latin typeface="Times New Roman" panose="02020603050405020304" pitchFamily="18" charset="0"/>
              <a:cs typeface="Times New Roman" panose="02020603050405020304" pitchFamily="18" charset="0"/>
            </a:endParaRPr>
          </a:p>
          <a:p>
            <a:pPr marL="742950" lvl="1" indent="-28575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Default file system for Windows.</a:t>
            </a:r>
          </a:p>
          <a:p>
            <a:pPr marL="742950" lvl="1" indent="-28575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Supports </a:t>
            </a:r>
            <a:r>
              <a:rPr lang="en-US" sz="1600" b="1" dirty="0">
                <a:latin typeface="Times New Roman" panose="02020603050405020304" pitchFamily="18" charset="0"/>
                <a:cs typeface="Times New Roman" panose="02020603050405020304" pitchFamily="18" charset="0"/>
              </a:rPr>
              <a:t>file encryption, permissions, compression, and journaling</a:t>
            </a:r>
            <a:r>
              <a:rPr lang="en-US" sz="1600" dirty="0">
                <a:latin typeface="Times New Roman" panose="02020603050405020304" pitchFamily="18" charset="0"/>
                <a:cs typeface="Times New Roman" panose="02020603050405020304" pitchFamily="18" charset="0"/>
              </a:rPr>
              <a:t>.</a:t>
            </a:r>
          </a:p>
          <a:p>
            <a:pPr marL="742950" lvl="1" indent="-28575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Maximum file size: </a:t>
            </a:r>
            <a:r>
              <a:rPr lang="en-US" sz="1600" b="1" dirty="0">
                <a:latin typeface="Times New Roman" panose="02020603050405020304" pitchFamily="18" charset="0"/>
                <a:cs typeface="Times New Roman" panose="02020603050405020304" pitchFamily="18" charset="0"/>
              </a:rPr>
              <a:t>16TB</a:t>
            </a:r>
            <a:r>
              <a:rPr lang="en-US" sz="1600" dirty="0">
                <a:latin typeface="Times New Roman" panose="02020603050405020304" pitchFamily="18" charset="0"/>
                <a:cs typeface="Times New Roman" panose="02020603050405020304" pitchFamily="18" charset="0"/>
              </a:rPr>
              <a:t>.</a:t>
            </a:r>
          </a:p>
          <a:p>
            <a:pPr>
              <a:lnSpc>
                <a:spcPct val="150000"/>
              </a:lnSpc>
              <a:buFont typeface="+mj-lt"/>
              <a:buAutoNum type="arabicPeriod"/>
            </a:pPr>
            <a:r>
              <a:rPr lang="en-US" sz="1600" b="1" dirty="0" err="1">
                <a:latin typeface="Times New Roman" panose="02020603050405020304" pitchFamily="18" charset="0"/>
                <a:cs typeface="Times New Roman" panose="02020603050405020304" pitchFamily="18" charset="0"/>
              </a:rPr>
              <a:t>exFAT</a:t>
            </a:r>
            <a:r>
              <a:rPr lang="en-US" sz="1600" b="1" dirty="0">
                <a:latin typeface="Times New Roman" panose="02020603050405020304" pitchFamily="18" charset="0"/>
                <a:cs typeface="Times New Roman" panose="02020603050405020304" pitchFamily="18" charset="0"/>
              </a:rPr>
              <a:t> (Extended File Allocation Table)</a:t>
            </a:r>
            <a:endParaRPr lang="en-US" sz="1600" dirty="0">
              <a:latin typeface="Times New Roman" panose="02020603050405020304" pitchFamily="18" charset="0"/>
              <a:cs typeface="Times New Roman" panose="02020603050405020304" pitchFamily="18" charset="0"/>
            </a:endParaRPr>
          </a:p>
          <a:p>
            <a:pPr marL="742950" lvl="1" indent="-28575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Designed for flash drives and external drives.</a:t>
            </a:r>
          </a:p>
          <a:p>
            <a:pPr marL="742950" lvl="1" indent="-28575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No file size limits.</a:t>
            </a:r>
          </a:p>
          <a:p>
            <a:pPr marL="742950" lvl="1" indent="-285750">
              <a:lnSpc>
                <a:spcPct val="150000"/>
              </a:lnSpc>
              <a:buFont typeface="+mj-lt"/>
              <a:buAutoNum type="arabicPeriod"/>
            </a:pPr>
            <a:r>
              <a:rPr lang="en-US" sz="1600" dirty="0">
                <a:latin typeface="Times New Roman" panose="02020603050405020304" pitchFamily="18" charset="0"/>
                <a:cs typeface="Times New Roman" panose="02020603050405020304" pitchFamily="18" charset="0"/>
              </a:rPr>
              <a:t>Compatible with Windows, macOS, and Linux.</a:t>
            </a:r>
          </a:p>
        </p:txBody>
      </p:sp>
    </p:spTree>
    <p:extLst>
      <p:ext uri="{BB962C8B-B14F-4D97-AF65-F5344CB8AC3E}">
        <p14:creationId xmlns:p14="http://schemas.microsoft.com/office/powerpoint/2010/main" val="1154489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6BCA0A-03FC-A7F0-7736-822F87780D82}"/>
              </a:ext>
            </a:extLst>
          </p:cNvPr>
          <p:cNvSpPr txBox="1"/>
          <p:nvPr/>
        </p:nvSpPr>
        <p:spPr>
          <a:xfrm>
            <a:off x="874745" y="515408"/>
            <a:ext cx="6097554" cy="4613058"/>
          </a:xfrm>
          <a:prstGeom prst="rect">
            <a:avLst/>
          </a:prstGeom>
          <a:noFill/>
        </p:spPr>
        <p:txBody>
          <a:bodyPr wrap="square">
            <a:spAutoFit/>
          </a:bodyPr>
          <a:lstStyle/>
          <a:p>
            <a:pPr>
              <a:lnSpc>
                <a:spcPct val="150000"/>
              </a:lnSpc>
            </a:pPr>
            <a:r>
              <a:rPr lang="en-IN" b="1" dirty="0">
                <a:latin typeface="Times New Roman" panose="02020603050405020304" pitchFamily="18" charset="0"/>
                <a:cs typeface="Times New Roman" panose="02020603050405020304" pitchFamily="18" charset="0"/>
              </a:rPr>
              <a:t>b) Linux/Unix File Systems</a:t>
            </a:r>
          </a:p>
          <a:p>
            <a:pPr>
              <a:lnSpc>
                <a:spcPct val="150000"/>
              </a:lnSpc>
              <a:buFont typeface="+mj-lt"/>
              <a:buAutoNum type="arabicPeriod"/>
            </a:pPr>
            <a:r>
              <a:rPr lang="en-IN" b="1" dirty="0">
                <a:latin typeface="Times New Roman" panose="02020603050405020304" pitchFamily="18" charset="0"/>
                <a:cs typeface="Times New Roman" panose="02020603050405020304" pitchFamily="18" charset="0"/>
              </a:rPr>
              <a:t>ext3 (Third Extended File System)</a:t>
            </a:r>
            <a:endParaRPr lang="en-IN" dirty="0">
              <a:latin typeface="Times New Roman" panose="02020603050405020304" pitchFamily="18" charset="0"/>
              <a:cs typeface="Times New Roman" panose="02020603050405020304" pitchFamily="18" charset="0"/>
            </a:endParaRPr>
          </a:p>
          <a:p>
            <a:pPr marL="742950" lvl="1" indent="-285750">
              <a:lnSpc>
                <a:spcPct val="150000"/>
              </a:lnSpc>
              <a:buFont typeface="+mj-lt"/>
              <a:buAutoNum type="arabicPeriod"/>
            </a:pPr>
            <a:r>
              <a:rPr lang="en-IN" dirty="0">
                <a:latin typeface="Times New Roman" panose="02020603050405020304" pitchFamily="18" charset="0"/>
                <a:cs typeface="Times New Roman" panose="02020603050405020304" pitchFamily="18" charset="0"/>
              </a:rPr>
              <a:t>Older system but reliable.</a:t>
            </a:r>
          </a:p>
          <a:p>
            <a:pPr marL="742950" lvl="1" indent="-285750">
              <a:lnSpc>
                <a:spcPct val="150000"/>
              </a:lnSpc>
              <a:buFont typeface="+mj-lt"/>
              <a:buAutoNum type="arabicPeriod"/>
            </a:pPr>
            <a:r>
              <a:rPr lang="en-IN" dirty="0">
                <a:latin typeface="Times New Roman" panose="02020603050405020304" pitchFamily="18" charset="0"/>
                <a:cs typeface="Times New Roman" panose="02020603050405020304" pitchFamily="18" charset="0"/>
              </a:rPr>
              <a:t>Supports journaling to prevent data corruption.</a:t>
            </a:r>
          </a:p>
          <a:p>
            <a:pPr>
              <a:lnSpc>
                <a:spcPct val="150000"/>
              </a:lnSpc>
              <a:buFont typeface="+mj-lt"/>
              <a:buAutoNum type="arabicPeriod"/>
            </a:pPr>
            <a:r>
              <a:rPr lang="en-IN" b="1" dirty="0">
                <a:latin typeface="Times New Roman" panose="02020603050405020304" pitchFamily="18" charset="0"/>
                <a:cs typeface="Times New Roman" panose="02020603050405020304" pitchFamily="18" charset="0"/>
              </a:rPr>
              <a:t>ext4 (Fourth Extended File System)</a:t>
            </a:r>
            <a:endParaRPr lang="en-IN" dirty="0">
              <a:latin typeface="Times New Roman" panose="02020603050405020304" pitchFamily="18" charset="0"/>
              <a:cs typeface="Times New Roman" panose="02020603050405020304" pitchFamily="18" charset="0"/>
            </a:endParaRPr>
          </a:p>
          <a:p>
            <a:pPr marL="742950" lvl="1" indent="-285750">
              <a:lnSpc>
                <a:spcPct val="150000"/>
              </a:lnSpc>
              <a:buFont typeface="+mj-lt"/>
              <a:buAutoNum type="arabicPeriod"/>
            </a:pPr>
            <a:r>
              <a:rPr lang="en-IN" dirty="0">
                <a:latin typeface="Times New Roman" panose="02020603050405020304" pitchFamily="18" charset="0"/>
                <a:cs typeface="Times New Roman" panose="02020603050405020304" pitchFamily="18" charset="0"/>
              </a:rPr>
              <a:t>Default Linux file system.</a:t>
            </a:r>
          </a:p>
          <a:p>
            <a:pPr marL="742950" lvl="1" indent="-285750">
              <a:lnSpc>
                <a:spcPct val="150000"/>
              </a:lnSpc>
              <a:buFont typeface="+mj-lt"/>
              <a:buAutoNum type="arabicPeriod"/>
            </a:pPr>
            <a:r>
              <a:rPr lang="en-IN" dirty="0">
                <a:latin typeface="Times New Roman" panose="02020603050405020304" pitchFamily="18" charset="0"/>
                <a:cs typeface="Times New Roman" panose="02020603050405020304" pitchFamily="18" charset="0"/>
              </a:rPr>
              <a:t>Supports files up to </a:t>
            </a:r>
            <a:r>
              <a:rPr lang="en-IN" b="1" dirty="0">
                <a:latin typeface="Times New Roman" panose="02020603050405020304" pitchFamily="18" charset="0"/>
                <a:cs typeface="Times New Roman" panose="02020603050405020304" pitchFamily="18" charset="0"/>
              </a:rPr>
              <a:t>16TB</a:t>
            </a:r>
            <a:r>
              <a:rPr lang="en-IN" dirty="0">
                <a:latin typeface="Times New Roman" panose="02020603050405020304" pitchFamily="18" charset="0"/>
                <a:cs typeface="Times New Roman" panose="02020603050405020304" pitchFamily="18" charset="0"/>
              </a:rPr>
              <a:t>.</a:t>
            </a:r>
          </a:p>
          <a:p>
            <a:pPr marL="742950" lvl="1" indent="-285750">
              <a:lnSpc>
                <a:spcPct val="150000"/>
              </a:lnSpc>
              <a:buFont typeface="+mj-lt"/>
              <a:buAutoNum type="arabicPeriod"/>
            </a:pPr>
            <a:r>
              <a:rPr lang="en-IN" dirty="0">
                <a:latin typeface="Times New Roman" panose="02020603050405020304" pitchFamily="18" charset="0"/>
                <a:cs typeface="Times New Roman" panose="02020603050405020304" pitchFamily="18" charset="0"/>
              </a:rPr>
              <a:t>Faster and more efficient than ext3.</a:t>
            </a:r>
          </a:p>
          <a:p>
            <a:pPr>
              <a:lnSpc>
                <a:spcPct val="150000"/>
              </a:lnSpc>
              <a:buFont typeface="+mj-lt"/>
              <a:buAutoNum type="arabicPeriod"/>
            </a:pPr>
            <a:r>
              <a:rPr lang="en-IN" b="1" dirty="0">
                <a:latin typeface="Times New Roman" panose="02020603050405020304" pitchFamily="18" charset="0"/>
                <a:cs typeface="Times New Roman" panose="02020603050405020304" pitchFamily="18" charset="0"/>
              </a:rPr>
              <a:t>XFS</a:t>
            </a:r>
            <a:endParaRPr lang="en-IN" dirty="0">
              <a:latin typeface="Times New Roman" panose="02020603050405020304" pitchFamily="18" charset="0"/>
              <a:cs typeface="Times New Roman" panose="02020603050405020304" pitchFamily="18" charset="0"/>
            </a:endParaRPr>
          </a:p>
          <a:p>
            <a:pPr marL="742950" lvl="1" indent="-285750">
              <a:lnSpc>
                <a:spcPct val="150000"/>
              </a:lnSpc>
              <a:buFont typeface="+mj-lt"/>
              <a:buAutoNum type="arabicPeriod"/>
            </a:pPr>
            <a:r>
              <a:rPr lang="en-IN" dirty="0">
                <a:latin typeface="Times New Roman" panose="02020603050405020304" pitchFamily="18" charset="0"/>
                <a:cs typeface="Times New Roman" panose="02020603050405020304" pitchFamily="18" charset="0"/>
              </a:rPr>
              <a:t>High-performance file system for large data sets.</a:t>
            </a:r>
          </a:p>
          <a:p>
            <a:pPr marL="742950" lvl="1" indent="-285750">
              <a:lnSpc>
                <a:spcPct val="150000"/>
              </a:lnSpc>
              <a:buFont typeface="+mj-lt"/>
              <a:buAutoNum type="arabicPeriod"/>
            </a:pPr>
            <a:r>
              <a:rPr lang="en-IN" dirty="0">
                <a:latin typeface="Times New Roman" panose="02020603050405020304" pitchFamily="18" charset="0"/>
                <a:cs typeface="Times New Roman" panose="02020603050405020304" pitchFamily="18" charset="0"/>
              </a:rPr>
              <a:t>Good for enterprise environments.</a:t>
            </a:r>
          </a:p>
        </p:txBody>
      </p:sp>
    </p:spTree>
    <p:extLst>
      <p:ext uri="{BB962C8B-B14F-4D97-AF65-F5344CB8AC3E}">
        <p14:creationId xmlns:p14="http://schemas.microsoft.com/office/powerpoint/2010/main" val="2451715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F9F857-EEE1-55FB-2CE4-9086E8A343B7}"/>
              </a:ext>
            </a:extLst>
          </p:cNvPr>
          <p:cNvSpPr txBox="1"/>
          <p:nvPr/>
        </p:nvSpPr>
        <p:spPr>
          <a:xfrm>
            <a:off x="772108" y="551022"/>
            <a:ext cx="6097554" cy="5324535"/>
          </a:xfrm>
          <a:prstGeom prst="rect">
            <a:avLst/>
          </a:prstGeom>
          <a:noFill/>
        </p:spPr>
        <p:txBody>
          <a:bodyPr wrap="square">
            <a:spAutoFit/>
          </a:bodyPr>
          <a:lstStyle/>
          <a:p>
            <a:pPr rtl="0"/>
            <a:r>
              <a:rPr lang="en-US" sz="2000" b="1" i="0" u="sng" dirty="0">
                <a:solidFill>
                  <a:srgbClr val="000000"/>
                </a:solidFill>
                <a:effectLst/>
                <a:latin typeface="Algerian" panose="04020705040A02060702" pitchFamily="82" charset="0"/>
              </a:rPr>
              <a:t>File System Organization</a:t>
            </a:r>
            <a:endParaRPr lang="en-US" sz="2000" b="0" dirty="0">
              <a:effectLst/>
            </a:endParaRPr>
          </a:p>
          <a:p>
            <a:pPr rtl="0"/>
            <a:r>
              <a:rPr lang="en-US" sz="2000" b="1" i="0" u="none" strike="noStrike" dirty="0">
                <a:solidFill>
                  <a:srgbClr val="000000"/>
                </a:solidFill>
                <a:effectLst/>
                <a:latin typeface="Times New Roman" panose="02020603050405020304" pitchFamily="18" charset="0"/>
              </a:rPr>
              <a:t>a. Single-Level Directory</a:t>
            </a:r>
            <a:endParaRPr lang="en-US" sz="2000" b="0" dirty="0">
              <a:effectLst/>
            </a:endParaRPr>
          </a:p>
          <a:p>
            <a:pPr rtl="0" fontAlgn="base">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All files are stored in a single directory.</a:t>
            </a:r>
            <a:endParaRPr lang="en-US" sz="2000" b="0" i="0" u="none" strike="noStrike" dirty="0">
              <a:solidFill>
                <a:srgbClr val="000000"/>
              </a:solidFill>
              <a:effectLst/>
              <a:latin typeface="Arial" panose="020B0604020202020204" pitchFamily="34" charset="0"/>
            </a:endParaRPr>
          </a:p>
          <a:p>
            <a:pPr rtl="0" fontAlgn="base">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Simple but impractical for large systems.</a:t>
            </a:r>
            <a:endParaRPr lang="en-US" sz="2000" b="0" i="0" u="none" strike="noStrike" dirty="0">
              <a:solidFill>
                <a:srgbClr val="000000"/>
              </a:solidFill>
              <a:effectLst/>
              <a:latin typeface="Arial" panose="020B0604020202020204" pitchFamily="34" charset="0"/>
            </a:endParaRPr>
          </a:p>
          <a:p>
            <a:pPr rtl="0"/>
            <a:br>
              <a:rPr lang="en-US" sz="2000" b="0" dirty="0">
                <a:effectLst/>
              </a:rPr>
            </a:br>
            <a:r>
              <a:rPr lang="en-US" sz="2000" b="1" i="0" u="none" strike="noStrike" dirty="0">
                <a:solidFill>
                  <a:srgbClr val="000000"/>
                </a:solidFill>
                <a:effectLst/>
                <a:latin typeface="Times New Roman" panose="02020603050405020304" pitchFamily="18" charset="0"/>
              </a:rPr>
              <a:t>b. Two-Level Directory</a:t>
            </a:r>
            <a:endParaRPr lang="en-US" sz="2000" b="0" dirty="0">
              <a:effectLst/>
            </a:endParaRPr>
          </a:p>
          <a:p>
            <a:pPr rtl="0" fontAlgn="base">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Separate directories for each user.</a:t>
            </a:r>
            <a:endParaRPr lang="en-US" sz="2000" b="0" i="0" u="none" strike="noStrike" dirty="0">
              <a:solidFill>
                <a:srgbClr val="000000"/>
              </a:solidFill>
              <a:effectLst/>
              <a:latin typeface="Arial" panose="020B0604020202020204" pitchFamily="34" charset="0"/>
            </a:endParaRPr>
          </a:p>
          <a:p>
            <a:pPr rtl="0" fontAlgn="base">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Prevents file name conflicts.</a:t>
            </a:r>
            <a:endParaRPr lang="en-US" sz="2000" b="0" i="0" u="none" strike="noStrike" dirty="0">
              <a:solidFill>
                <a:srgbClr val="000000"/>
              </a:solidFill>
              <a:effectLst/>
              <a:latin typeface="Arial" panose="020B0604020202020204" pitchFamily="34" charset="0"/>
            </a:endParaRPr>
          </a:p>
          <a:p>
            <a:pPr rtl="0"/>
            <a:br>
              <a:rPr lang="en-US" sz="2000" b="0" dirty="0">
                <a:effectLst/>
              </a:rPr>
            </a:br>
            <a:r>
              <a:rPr lang="en-US" sz="2000" b="1" i="0" u="none" strike="noStrike" dirty="0">
                <a:solidFill>
                  <a:srgbClr val="000000"/>
                </a:solidFill>
                <a:effectLst/>
                <a:latin typeface="Times New Roman" panose="02020603050405020304" pitchFamily="18" charset="0"/>
              </a:rPr>
              <a:t>c. Hierarchical Directory Structure</a:t>
            </a:r>
            <a:endParaRPr lang="en-US" sz="2000" b="0" dirty="0">
              <a:effectLst/>
            </a:endParaRPr>
          </a:p>
          <a:p>
            <a:pPr rtl="0" fontAlgn="base">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Tree-like organization (e.g., Windows C:\Users\Documents).</a:t>
            </a:r>
            <a:endParaRPr lang="en-US" sz="2000" b="0" i="0" u="none" strike="noStrike" dirty="0">
              <a:solidFill>
                <a:srgbClr val="000000"/>
              </a:solidFill>
              <a:effectLst/>
              <a:latin typeface="Arial" panose="020B0604020202020204" pitchFamily="34" charset="0"/>
            </a:endParaRPr>
          </a:p>
          <a:p>
            <a:pPr rtl="0" fontAlgn="base">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Allows efficient file management.</a:t>
            </a:r>
            <a:endParaRPr lang="en-US" sz="2000" b="0" i="0" u="none" strike="noStrike" dirty="0">
              <a:solidFill>
                <a:srgbClr val="000000"/>
              </a:solidFill>
              <a:effectLst/>
              <a:latin typeface="Arial" panose="020B0604020202020204" pitchFamily="34" charset="0"/>
            </a:endParaRPr>
          </a:p>
          <a:p>
            <a:pPr rtl="0"/>
            <a:br>
              <a:rPr lang="en-US" sz="2000" b="0" dirty="0">
                <a:effectLst/>
              </a:rPr>
            </a:br>
            <a:r>
              <a:rPr lang="en-US" sz="2000" b="1" i="0" u="none" strike="noStrike" dirty="0">
                <a:solidFill>
                  <a:srgbClr val="000000"/>
                </a:solidFill>
                <a:effectLst/>
                <a:latin typeface="Times New Roman" panose="02020603050405020304" pitchFamily="18" charset="0"/>
              </a:rPr>
              <a:t>d. Graph Directory Structure</a:t>
            </a:r>
            <a:endParaRPr lang="en-US" sz="2000" b="0" dirty="0">
              <a:effectLst/>
            </a:endParaRPr>
          </a:p>
          <a:p>
            <a:pPr rtl="0" fontAlgn="base">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Allows files to have multiple parent directories (symbolic links).</a:t>
            </a:r>
            <a:endParaRPr lang="en-US" sz="20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4267530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118939-42D0-27CD-9B8A-53EF1E06C07B}"/>
              </a:ext>
            </a:extLst>
          </p:cNvPr>
          <p:cNvSpPr txBox="1"/>
          <p:nvPr/>
        </p:nvSpPr>
        <p:spPr>
          <a:xfrm>
            <a:off x="548173" y="332392"/>
            <a:ext cx="6097554" cy="4653325"/>
          </a:xfrm>
          <a:prstGeom prst="rect">
            <a:avLst/>
          </a:prstGeom>
          <a:noFill/>
        </p:spPr>
        <p:txBody>
          <a:bodyPr wrap="square">
            <a:spAutoFit/>
          </a:bodyPr>
          <a:lstStyle/>
          <a:p>
            <a:pPr rtl="0">
              <a:lnSpc>
                <a:spcPct val="150000"/>
              </a:lnSpc>
            </a:pPr>
            <a:r>
              <a:rPr lang="en-US" sz="2000" b="1" i="0" u="sng" dirty="0">
                <a:solidFill>
                  <a:srgbClr val="000000"/>
                </a:solidFill>
                <a:effectLst/>
                <a:latin typeface="Algerian" panose="04020705040A02060702" pitchFamily="82" charset="0"/>
              </a:rPr>
              <a:t>File Allocation Methods</a:t>
            </a:r>
            <a:br>
              <a:rPr lang="en-US" sz="2000" b="0" dirty="0">
                <a:effectLst/>
              </a:rPr>
            </a:br>
            <a:r>
              <a:rPr lang="en-US" sz="2000" b="1" i="0" u="none" strike="noStrike" dirty="0">
                <a:solidFill>
                  <a:srgbClr val="000000"/>
                </a:solidFill>
                <a:effectLst/>
                <a:latin typeface="Times New Roman" panose="02020603050405020304" pitchFamily="18" charset="0"/>
              </a:rPr>
              <a:t>a. Contiguous Allocation</a:t>
            </a:r>
            <a:endParaRPr lang="en-US" sz="2000" b="0" dirty="0">
              <a:effectLst/>
            </a:endParaRPr>
          </a:p>
          <a:p>
            <a:pPr rtl="0" fontAlgn="base">
              <a:lnSpc>
                <a:spcPct val="150000"/>
              </a:lnSpc>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Stores file blocks next to each other.</a:t>
            </a:r>
            <a:endParaRPr lang="en-US" sz="2000" b="0" i="0" u="none" strike="noStrike" dirty="0">
              <a:solidFill>
                <a:srgbClr val="000000"/>
              </a:solidFill>
              <a:effectLst/>
              <a:latin typeface="Arial" panose="020B0604020202020204" pitchFamily="34" charset="0"/>
            </a:endParaRPr>
          </a:p>
          <a:p>
            <a:pPr rtl="0" fontAlgn="base">
              <a:lnSpc>
                <a:spcPct val="150000"/>
              </a:lnSpc>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Fast but can lead to fragmentation.</a:t>
            </a:r>
            <a:endParaRPr lang="en-US" sz="2000" b="0" i="0" u="none" strike="noStrike" dirty="0">
              <a:solidFill>
                <a:srgbClr val="000000"/>
              </a:solidFill>
              <a:effectLst/>
              <a:latin typeface="Arial" panose="020B0604020202020204" pitchFamily="34" charset="0"/>
            </a:endParaRPr>
          </a:p>
          <a:p>
            <a:pPr rtl="0">
              <a:lnSpc>
                <a:spcPct val="150000"/>
              </a:lnSpc>
            </a:pPr>
            <a:r>
              <a:rPr lang="en-US" sz="2000" b="1" i="0" u="none" strike="noStrike" dirty="0">
                <a:solidFill>
                  <a:srgbClr val="000000"/>
                </a:solidFill>
                <a:effectLst/>
                <a:latin typeface="Times New Roman" panose="02020603050405020304" pitchFamily="18" charset="0"/>
              </a:rPr>
              <a:t>b. Linked Allocation</a:t>
            </a:r>
            <a:endParaRPr lang="en-US" sz="2000" b="0" dirty="0">
              <a:effectLst/>
            </a:endParaRPr>
          </a:p>
          <a:p>
            <a:pPr rtl="0" fontAlgn="base">
              <a:lnSpc>
                <a:spcPct val="150000"/>
              </a:lnSpc>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Each file is a linked list of disk blocks.</a:t>
            </a:r>
            <a:endParaRPr lang="en-US" sz="2000" b="0" i="0" u="none" strike="noStrike" dirty="0">
              <a:solidFill>
                <a:srgbClr val="000000"/>
              </a:solidFill>
              <a:effectLst/>
              <a:latin typeface="Arial" panose="020B0604020202020204" pitchFamily="34" charset="0"/>
            </a:endParaRPr>
          </a:p>
          <a:p>
            <a:pPr rtl="0" fontAlgn="base">
              <a:lnSpc>
                <a:spcPct val="150000"/>
              </a:lnSpc>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Eliminates fragmentation but slower.</a:t>
            </a:r>
            <a:endParaRPr lang="en-US" sz="2000" b="0" i="0" u="none" strike="noStrike" dirty="0">
              <a:solidFill>
                <a:srgbClr val="000000"/>
              </a:solidFill>
              <a:effectLst/>
              <a:latin typeface="Arial" panose="020B0604020202020204" pitchFamily="34" charset="0"/>
            </a:endParaRPr>
          </a:p>
          <a:p>
            <a:pPr rtl="0">
              <a:lnSpc>
                <a:spcPct val="150000"/>
              </a:lnSpc>
            </a:pPr>
            <a:r>
              <a:rPr lang="en-US" sz="2000" b="1" i="0" u="none" strike="noStrike" dirty="0">
                <a:solidFill>
                  <a:srgbClr val="000000"/>
                </a:solidFill>
                <a:effectLst/>
                <a:latin typeface="Times New Roman" panose="02020603050405020304" pitchFamily="18" charset="0"/>
              </a:rPr>
              <a:t>c. Indexed Allocation</a:t>
            </a:r>
            <a:endParaRPr lang="en-US" sz="2000" b="0" dirty="0">
              <a:effectLst/>
            </a:endParaRPr>
          </a:p>
          <a:p>
            <a:pPr rtl="0" fontAlgn="base">
              <a:lnSpc>
                <a:spcPct val="150000"/>
              </a:lnSpc>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Uses an index table to track file blocks.</a:t>
            </a:r>
            <a:endParaRPr lang="en-US" sz="2000" b="0" i="0" u="none" strike="noStrike" dirty="0">
              <a:solidFill>
                <a:srgbClr val="000000"/>
              </a:solidFill>
              <a:effectLst/>
              <a:latin typeface="Arial" panose="020B0604020202020204" pitchFamily="34" charset="0"/>
            </a:endParaRPr>
          </a:p>
          <a:p>
            <a:pPr rtl="0" fontAlgn="base">
              <a:lnSpc>
                <a:spcPct val="150000"/>
              </a:lnSpc>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Faster access and efficient.</a:t>
            </a:r>
            <a:endParaRPr lang="en-US" sz="20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842948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D8BFE3-51EF-8B1C-8EAF-3941D063D806}"/>
              </a:ext>
            </a:extLst>
          </p:cNvPr>
          <p:cNvSpPr txBox="1"/>
          <p:nvPr/>
        </p:nvSpPr>
        <p:spPr>
          <a:xfrm>
            <a:off x="249594" y="249207"/>
            <a:ext cx="6097554" cy="461665"/>
          </a:xfrm>
          <a:prstGeom prst="rect">
            <a:avLst/>
          </a:prstGeom>
          <a:noFill/>
        </p:spPr>
        <p:txBody>
          <a:bodyPr wrap="square">
            <a:spAutoFit/>
          </a:bodyPr>
          <a:lstStyle/>
          <a:p>
            <a:r>
              <a:rPr lang="en-IN" sz="2400" b="1" u="sng" dirty="0">
                <a:latin typeface="Times New Roman" panose="02020603050405020304" pitchFamily="18" charset="0"/>
                <a:cs typeface="Times New Roman" panose="02020603050405020304" pitchFamily="18" charset="0"/>
              </a:rPr>
              <a:t>FAT32 File System</a:t>
            </a:r>
          </a:p>
        </p:txBody>
      </p:sp>
      <p:sp>
        <p:nvSpPr>
          <p:cNvPr id="5" name="TextBox 4">
            <a:extLst>
              <a:ext uri="{FF2B5EF4-FFF2-40B4-BE49-F238E27FC236}">
                <a16:creationId xmlns:a16="http://schemas.microsoft.com/office/drawing/2014/main" id="{73ED8898-B63E-F7CE-E190-E7E141F103AF}"/>
              </a:ext>
            </a:extLst>
          </p:cNvPr>
          <p:cNvSpPr txBox="1"/>
          <p:nvPr/>
        </p:nvSpPr>
        <p:spPr>
          <a:xfrm>
            <a:off x="249594" y="934721"/>
            <a:ext cx="11553630" cy="1421992"/>
          </a:xfrm>
          <a:prstGeom prst="rect">
            <a:avLst/>
          </a:prstGeom>
          <a:noFill/>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FAT32 (File Allocation Table 32) is an improved version of the older FAT16 file system, commonly used in USB drives, memory cards, and older Windows systems. It organizes data efficiently but has limitations, such as a maximum file size of </a:t>
            </a:r>
            <a:r>
              <a:rPr lang="en-US" sz="2000" b="1" dirty="0">
                <a:latin typeface="Times New Roman" panose="02020603050405020304" pitchFamily="18" charset="0"/>
                <a:cs typeface="Times New Roman" panose="02020603050405020304" pitchFamily="18" charset="0"/>
              </a:rPr>
              <a:t>4GB</a:t>
            </a:r>
            <a:endParaRPr lang="en-IN"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6B2A2C2-7F90-63DC-AE8B-54446CC5979C}"/>
              </a:ext>
            </a:extLst>
          </p:cNvPr>
          <p:cNvSpPr txBox="1"/>
          <p:nvPr/>
        </p:nvSpPr>
        <p:spPr>
          <a:xfrm>
            <a:off x="261256" y="2500603"/>
            <a:ext cx="11691258" cy="3893374"/>
          </a:xfrm>
          <a:prstGeom prst="rect">
            <a:avLst/>
          </a:prstGeom>
          <a:noFill/>
        </p:spPr>
        <p:txBody>
          <a:bodyPr wrap="square">
            <a:spAutoFit/>
          </a:bodyPr>
          <a:lstStyle/>
          <a:p>
            <a:r>
              <a:rPr lang="en-US" sz="2000" b="1" u="sng" dirty="0">
                <a:latin typeface="Times New Roman" panose="02020603050405020304" pitchFamily="18" charset="0"/>
                <a:cs typeface="Times New Roman" panose="02020603050405020304" pitchFamily="18" charset="0"/>
              </a:rPr>
              <a:t>How Files Are Allocated in FAT32</a:t>
            </a:r>
          </a:p>
          <a:p>
            <a:endParaRPr lang="en-US" sz="2000" b="1" u="sng"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File Allocation Table (FAT)</a:t>
            </a:r>
            <a:r>
              <a:rPr lang="en-US" dirty="0">
                <a:latin typeface="Times New Roman" panose="02020603050405020304" pitchFamily="18" charset="0"/>
                <a:cs typeface="Times New Roman" panose="02020603050405020304" pitchFamily="18" charset="0"/>
              </a:rPr>
              <a:t> is a core part of the FAT32 file system. It is a map that keeps track of where data is stored on the disk. The FAT is stored at the beginning of the storage device and helps the operating system locate files quickly.</a:t>
            </a:r>
          </a:p>
          <a:p>
            <a:pPr algn="just">
              <a:lnSpc>
                <a:spcPct val="150000"/>
              </a:lnSpc>
            </a:pPr>
            <a:r>
              <a:rPr lang="en-US" b="1" dirty="0">
                <a:latin typeface="Times New Roman" panose="02020603050405020304" pitchFamily="18" charset="0"/>
                <a:cs typeface="Times New Roman" panose="02020603050405020304" pitchFamily="18" charset="0"/>
              </a:rPr>
              <a:t>Steps of File Allocation in FAT32:</a:t>
            </a:r>
          </a:p>
          <a:p>
            <a:pPr>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Disk is Divided into Clusters</a:t>
            </a:r>
            <a:endParaRPr lang="en-US" dirty="0">
              <a:latin typeface="Times New Roman" panose="02020603050405020304" pitchFamily="18" charset="0"/>
              <a:cs typeface="Times New Roman" panose="02020603050405020304" pitchFamily="18" charset="0"/>
            </a:endParaRPr>
          </a:p>
          <a:p>
            <a:pPr marL="742950" lvl="1" indent="-285750">
              <a:lnSpc>
                <a:spcPct val="150000"/>
              </a:lnSpc>
              <a:buFont typeface="+mj-lt"/>
              <a:buAutoNum type="arabicPeriod"/>
            </a:pPr>
            <a:r>
              <a:rPr lang="en-US" dirty="0">
                <a:latin typeface="Times New Roman" panose="02020603050405020304" pitchFamily="18" charset="0"/>
                <a:cs typeface="Times New Roman" panose="02020603050405020304" pitchFamily="18" charset="0"/>
              </a:rPr>
              <a:t>The disk is divided into </a:t>
            </a:r>
            <a:r>
              <a:rPr lang="en-US" b="1" dirty="0">
                <a:latin typeface="Times New Roman" panose="02020603050405020304" pitchFamily="18" charset="0"/>
                <a:cs typeface="Times New Roman" panose="02020603050405020304" pitchFamily="18" charset="0"/>
              </a:rPr>
              <a:t>sectors</a:t>
            </a:r>
            <a:r>
              <a:rPr lang="en-US" dirty="0">
                <a:latin typeface="Times New Roman" panose="02020603050405020304" pitchFamily="18" charset="0"/>
                <a:cs typeface="Times New Roman" panose="02020603050405020304" pitchFamily="18" charset="0"/>
              </a:rPr>
              <a:t> (smallest physical storage unit).</a:t>
            </a:r>
          </a:p>
          <a:p>
            <a:pPr marL="742950" lvl="1" indent="-285750">
              <a:lnSpc>
                <a:spcPct val="150000"/>
              </a:lnSpc>
              <a:buFont typeface="+mj-lt"/>
              <a:buAutoNum type="arabicPeriod"/>
            </a:pPr>
            <a:r>
              <a:rPr lang="en-US" dirty="0">
                <a:latin typeface="Times New Roman" panose="02020603050405020304" pitchFamily="18" charset="0"/>
                <a:cs typeface="Times New Roman" panose="02020603050405020304" pitchFamily="18" charset="0"/>
              </a:rPr>
              <a:t>Multiple sectors form a </a:t>
            </a:r>
            <a:r>
              <a:rPr lang="en-US" b="1" dirty="0">
                <a:latin typeface="Times New Roman" panose="02020603050405020304" pitchFamily="18" charset="0"/>
                <a:cs typeface="Times New Roman" panose="02020603050405020304" pitchFamily="18" charset="0"/>
              </a:rPr>
              <a:t>cluster</a:t>
            </a:r>
            <a:r>
              <a:rPr lang="en-US" dirty="0">
                <a:latin typeface="Times New Roman" panose="02020603050405020304" pitchFamily="18" charset="0"/>
                <a:cs typeface="Times New Roman" panose="02020603050405020304" pitchFamily="18" charset="0"/>
              </a:rPr>
              <a:t> (smallest logical unit used for file storage).</a:t>
            </a:r>
          </a:p>
          <a:p>
            <a:pPr marL="742950" lvl="1" indent="-285750">
              <a:lnSpc>
                <a:spcPct val="150000"/>
              </a:lnSpc>
              <a:buFont typeface="+mj-lt"/>
              <a:buAutoNum type="arabicPeriod"/>
            </a:pPr>
            <a:r>
              <a:rPr lang="en-US" dirty="0">
                <a:latin typeface="Times New Roman" panose="02020603050405020304" pitchFamily="18" charset="0"/>
                <a:cs typeface="Times New Roman" panose="02020603050405020304" pitchFamily="18" charset="0"/>
              </a:rPr>
              <a:t>FAT32 uses </a:t>
            </a:r>
            <a:r>
              <a:rPr lang="en-US" b="1" dirty="0">
                <a:latin typeface="Times New Roman" panose="02020603050405020304" pitchFamily="18" charset="0"/>
                <a:cs typeface="Times New Roman" panose="02020603050405020304" pitchFamily="18" charset="0"/>
              </a:rPr>
              <a:t>32-bit addresses</a:t>
            </a:r>
            <a:r>
              <a:rPr lang="en-US" dirty="0">
                <a:latin typeface="Times New Roman" panose="02020603050405020304" pitchFamily="18" charset="0"/>
                <a:cs typeface="Times New Roman" panose="02020603050405020304" pitchFamily="18" charset="0"/>
              </a:rPr>
              <a:t> to identify clusters, allowing larger storage than FAT16.</a:t>
            </a:r>
          </a:p>
          <a:p>
            <a:endParaRPr lang="en-US" dirty="0"/>
          </a:p>
        </p:txBody>
      </p:sp>
    </p:spTree>
    <p:extLst>
      <p:ext uri="{BB962C8B-B14F-4D97-AF65-F5344CB8AC3E}">
        <p14:creationId xmlns:p14="http://schemas.microsoft.com/office/powerpoint/2010/main" val="853505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68DF83-1923-F277-AD10-9E9CFB0D50F7}"/>
              </a:ext>
            </a:extLst>
          </p:cNvPr>
          <p:cNvSpPr txBox="1"/>
          <p:nvPr/>
        </p:nvSpPr>
        <p:spPr>
          <a:xfrm>
            <a:off x="436206" y="445465"/>
            <a:ext cx="9995418" cy="3782061"/>
          </a:xfrm>
          <a:prstGeom prst="rect">
            <a:avLst/>
          </a:prstGeom>
          <a:noFill/>
        </p:spPr>
        <p:txBody>
          <a:bodyPr wrap="square">
            <a:spAutoFit/>
          </a:bodyPr>
          <a:lstStyle/>
          <a:p>
            <a:pPr algn="just">
              <a:lnSpc>
                <a:spcPct val="150000"/>
              </a:lnSpc>
            </a:pPr>
            <a:r>
              <a:rPr lang="en-US" b="1" dirty="0">
                <a:latin typeface="Times New Roman" panose="02020603050405020304" pitchFamily="18" charset="0"/>
                <a:cs typeface="Times New Roman" panose="02020603050405020304" pitchFamily="18" charset="0"/>
              </a:rPr>
              <a:t>2. File is Broken into Clusters</a:t>
            </a:r>
            <a:endParaRPr lang="en-US" dirty="0">
              <a:latin typeface="Times New Roman" panose="02020603050405020304" pitchFamily="18" charset="0"/>
              <a:cs typeface="Times New Roman" panose="02020603050405020304" pitchFamily="18" charset="0"/>
            </a:endParaRPr>
          </a:p>
          <a:p>
            <a:pPr marL="742950" lvl="1" indent="-285750">
              <a:lnSpc>
                <a:spcPct val="150000"/>
              </a:lnSpc>
              <a:buFont typeface="+mj-lt"/>
              <a:buAutoNum type="arabicPeriod"/>
            </a:pPr>
            <a:r>
              <a:rPr lang="en-US" dirty="0">
                <a:latin typeface="Times New Roman" panose="02020603050405020304" pitchFamily="18" charset="0"/>
                <a:cs typeface="Times New Roman" panose="02020603050405020304" pitchFamily="18" charset="0"/>
              </a:rPr>
              <a:t>When a file is saved, it is split into multiple clusters.</a:t>
            </a:r>
          </a:p>
          <a:p>
            <a:pPr marL="742950" lvl="1" indent="-285750">
              <a:lnSpc>
                <a:spcPct val="150000"/>
              </a:lnSpc>
              <a:buFont typeface="+mj-lt"/>
              <a:buAutoNum type="arabicPeriod"/>
            </a:pPr>
            <a:r>
              <a:rPr lang="en-US" dirty="0">
                <a:latin typeface="Times New Roman" panose="02020603050405020304" pitchFamily="18" charset="0"/>
                <a:cs typeface="Times New Roman" panose="02020603050405020304" pitchFamily="18" charset="0"/>
              </a:rPr>
              <a:t>Each cluster is assigned an entry in the </a:t>
            </a:r>
            <a:r>
              <a:rPr lang="en-US" b="1" dirty="0">
                <a:latin typeface="Times New Roman" panose="02020603050405020304" pitchFamily="18" charset="0"/>
                <a:cs typeface="Times New Roman" panose="02020603050405020304" pitchFamily="18" charset="0"/>
              </a:rPr>
              <a:t>File Allocation Table (FAT)</a:t>
            </a:r>
            <a:r>
              <a:rPr lang="en-US" dirty="0">
                <a:latin typeface="Times New Roman" panose="02020603050405020304" pitchFamily="18" charset="0"/>
                <a:cs typeface="Times New Roman" panose="02020603050405020304" pitchFamily="18" charset="0"/>
              </a:rPr>
              <a:t>.</a:t>
            </a:r>
          </a:p>
          <a:p>
            <a:pPr>
              <a:lnSpc>
                <a:spcPct val="150000"/>
              </a:lnSpc>
            </a:pPr>
            <a:r>
              <a:rPr lang="en-US" b="1" dirty="0">
                <a:latin typeface="Times New Roman" panose="02020603050405020304" pitchFamily="18" charset="0"/>
                <a:cs typeface="Times New Roman" panose="02020603050405020304" pitchFamily="18" charset="0"/>
              </a:rPr>
              <a:t>3. FAT Tracks Cluster Chain</a:t>
            </a:r>
            <a:endParaRPr lang="en-US" dirty="0">
              <a:latin typeface="Times New Roman" panose="02020603050405020304" pitchFamily="18" charset="0"/>
              <a:cs typeface="Times New Roman" panose="02020603050405020304" pitchFamily="18" charset="0"/>
            </a:endParaRPr>
          </a:p>
          <a:p>
            <a:pPr marL="742950" lvl="1" indent="-285750">
              <a:lnSpc>
                <a:spcPct val="150000"/>
              </a:lnSpc>
              <a:buFont typeface="+mj-lt"/>
              <a:buAutoNum type="arabicPeriod"/>
            </a:pPr>
            <a:r>
              <a:rPr lang="en-US" dirty="0">
                <a:latin typeface="Times New Roman" panose="02020603050405020304" pitchFamily="18" charset="0"/>
                <a:cs typeface="Times New Roman" panose="02020603050405020304" pitchFamily="18" charset="0"/>
              </a:rPr>
              <a:t>The FAT contains an </a:t>
            </a:r>
            <a:r>
              <a:rPr lang="en-US" b="1" dirty="0">
                <a:latin typeface="Times New Roman" panose="02020603050405020304" pitchFamily="18" charset="0"/>
                <a:cs typeface="Times New Roman" panose="02020603050405020304" pitchFamily="18" charset="0"/>
              </a:rPr>
              <a:t>entry for each cluster</a:t>
            </a:r>
            <a:r>
              <a:rPr lang="en-US" dirty="0">
                <a:latin typeface="Times New Roman" panose="02020603050405020304" pitchFamily="18" charset="0"/>
                <a:cs typeface="Times New Roman" panose="02020603050405020304" pitchFamily="18" charset="0"/>
              </a:rPr>
              <a:t>, pointing to the next cluster of the file.</a:t>
            </a:r>
          </a:p>
          <a:p>
            <a:pPr marL="742950" lvl="1" indent="-285750">
              <a:lnSpc>
                <a:spcPct val="150000"/>
              </a:lnSpc>
              <a:buFont typeface="+mj-lt"/>
              <a:buAutoNum type="arabicPeriod"/>
            </a:pPr>
            <a:r>
              <a:rPr lang="en-US" dirty="0">
                <a:latin typeface="Times New Roman" panose="02020603050405020304" pitchFamily="18" charset="0"/>
                <a:cs typeface="Times New Roman" panose="02020603050405020304" pitchFamily="18" charset="0"/>
              </a:rPr>
              <a:t>If a file is too large for one cluster, it is spread across multiple clusters (linked list structure).</a:t>
            </a:r>
          </a:p>
          <a:p>
            <a:pPr>
              <a:lnSpc>
                <a:spcPct val="150000"/>
              </a:lnSpc>
            </a:pPr>
            <a:r>
              <a:rPr lang="en-US" b="1" dirty="0">
                <a:latin typeface="Times New Roman" panose="02020603050405020304" pitchFamily="18" charset="0"/>
                <a:cs typeface="Times New Roman" panose="02020603050405020304" pitchFamily="18" charset="0"/>
              </a:rPr>
              <a:t>4. End of File (EOF) Marker</a:t>
            </a:r>
            <a:endParaRPr lang="en-US" dirty="0">
              <a:latin typeface="Times New Roman" panose="02020603050405020304" pitchFamily="18" charset="0"/>
              <a:cs typeface="Times New Roman" panose="02020603050405020304" pitchFamily="18" charset="0"/>
            </a:endParaRPr>
          </a:p>
          <a:p>
            <a:pPr marL="742950" lvl="1" indent="-285750">
              <a:lnSpc>
                <a:spcPct val="150000"/>
              </a:lnSpc>
              <a:buFont typeface="+mj-lt"/>
              <a:buAutoNum type="arabicPeriod"/>
            </a:pPr>
            <a:r>
              <a:rPr lang="en-US" dirty="0">
                <a:latin typeface="Times New Roman" panose="02020603050405020304" pitchFamily="18" charset="0"/>
                <a:cs typeface="Times New Roman" panose="02020603050405020304" pitchFamily="18" charset="0"/>
              </a:rPr>
              <a:t>The last cluster of the file is marked with an </a:t>
            </a:r>
            <a:r>
              <a:rPr lang="en-US" b="1" dirty="0">
                <a:latin typeface="Times New Roman" panose="02020603050405020304" pitchFamily="18" charset="0"/>
                <a:cs typeface="Times New Roman" panose="02020603050405020304" pitchFamily="18" charset="0"/>
              </a:rPr>
              <a:t>EOF (End of File)</a:t>
            </a:r>
            <a:r>
              <a:rPr lang="en-US" dirty="0">
                <a:latin typeface="Times New Roman" panose="02020603050405020304" pitchFamily="18" charset="0"/>
                <a:cs typeface="Times New Roman" panose="02020603050405020304" pitchFamily="18" charset="0"/>
              </a:rPr>
              <a:t> identifier.</a:t>
            </a:r>
          </a:p>
          <a:p>
            <a:pPr marL="742950" lvl="1" indent="-285750">
              <a:lnSpc>
                <a:spcPct val="150000"/>
              </a:lnSpc>
              <a:buFont typeface="+mj-lt"/>
              <a:buAutoNum type="arabicPeriod"/>
            </a:pPr>
            <a:r>
              <a:rPr lang="en-US" dirty="0">
                <a:latin typeface="Times New Roman" panose="02020603050405020304" pitchFamily="18" charset="0"/>
                <a:cs typeface="Times New Roman" panose="02020603050405020304" pitchFamily="18" charset="0"/>
              </a:rPr>
              <a:t>This tells the system that there are no more clusters for this file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1521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0193AD-A92E-EB99-ABE2-FC8F8C309378}"/>
              </a:ext>
            </a:extLst>
          </p:cNvPr>
          <p:cNvSpPr txBox="1"/>
          <p:nvPr/>
        </p:nvSpPr>
        <p:spPr>
          <a:xfrm>
            <a:off x="678802" y="323281"/>
            <a:ext cx="9351605" cy="2740943"/>
          </a:xfrm>
          <a:prstGeom prst="rect">
            <a:avLst/>
          </a:prstGeom>
          <a:noFill/>
        </p:spPr>
        <p:txBody>
          <a:bodyPr wrap="square">
            <a:spAutoFit/>
          </a:bodyPr>
          <a:lstStyle/>
          <a:p>
            <a:r>
              <a:rPr lang="en-US" sz="2000" b="1" u="sng" dirty="0">
                <a:latin typeface="Times New Roman" panose="02020603050405020304" pitchFamily="18" charset="0"/>
                <a:cs typeface="Times New Roman" panose="02020603050405020304" pitchFamily="18" charset="0"/>
              </a:rPr>
              <a:t>Example of File Storage in FAT32</a:t>
            </a:r>
          </a:p>
          <a:p>
            <a:endParaRPr lang="en-US" sz="2000" b="1" u="sng" dirty="0">
              <a:latin typeface="Times New Roman" panose="02020603050405020304" pitchFamily="18" charset="0"/>
              <a:cs typeface="Times New Roman" panose="02020603050405020304" pitchFamily="18" charset="0"/>
            </a:endParaRPr>
          </a:p>
          <a:p>
            <a:pPr>
              <a:lnSpc>
                <a:spcPct val="150000"/>
              </a:lnSpc>
            </a:pPr>
            <a:r>
              <a:rPr lang="en-US" dirty="0">
                <a:latin typeface="Times New Roman" panose="02020603050405020304" pitchFamily="18" charset="0"/>
                <a:cs typeface="Times New Roman" panose="02020603050405020304" pitchFamily="18" charset="0"/>
              </a:rPr>
              <a:t>Let's assume we have a </a:t>
            </a:r>
            <a:r>
              <a:rPr lang="en-US" b="1" dirty="0">
                <a:latin typeface="Times New Roman" panose="02020603050405020304" pitchFamily="18" charset="0"/>
                <a:cs typeface="Times New Roman" panose="02020603050405020304" pitchFamily="18" charset="0"/>
              </a:rPr>
              <a:t>500 KB</a:t>
            </a:r>
            <a:r>
              <a:rPr lang="en-US" dirty="0">
                <a:latin typeface="Times New Roman" panose="02020603050405020304" pitchFamily="18" charset="0"/>
                <a:cs typeface="Times New Roman" panose="02020603050405020304" pitchFamily="18" charset="0"/>
              </a:rPr>
              <a:t> file, and each cluster is </a:t>
            </a:r>
            <a:r>
              <a:rPr lang="en-US" b="1" dirty="0">
                <a:latin typeface="Times New Roman" panose="02020603050405020304" pitchFamily="18" charset="0"/>
                <a:cs typeface="Times New Roman" panose="02020603050405020304" pitchFamily="18" charset="0"/>
              </a:rPr>
              <a:t>4 KB</a:t>
            </a:r>
            <a:r>
              <a:rPr lang="en-US" dirty="0">
                <a:latin typeface="Times New Roman" panose="02020603050405020304" pitchFamily="18" charset="0"/>
                <a:cs typeface="Times New Roman" panose="02020603050405020304" pitchFamily="18" charset="0"/>
              </a:rPr>
              <a:t> in size.</a:t>
            </a:r>
          </a:p>
          <a:p>
            <a:pPr>
              <a:lnSpc>
                <a:spcPct val="15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Total clusters required</a:t>
            </a:r>
            <a:r>
              <a:rPr lang="en-US" dirty="0">
                <a:latin typeface="Times New Roman" panose="02020603050405020304" pitchFamily="18" charset="0"/>
                <a:cs typeface="Times New Roman" panose="02020603050405020304" pitchFamily="18" charset="0"/>
              </a:rPr>
              <a:t> = 500 KB / 4 KB = </a:t>
            </a:r>
            <a:r>
              <a:rPr lang="en-US" b="1" dirty="0">
                <a:latin typeface="Times New Roman" panose="02020603050405020304" pitchFamily="18" charset="0"/>
                <a:cs typeface="Times New Roman" panose="02020603050405020304" pitchFamily="18" charset="0"/>
              </a:rPr>
              <a:t>125 clusters</a:t>
            </a:r>
            <a:endParaRPr lang="en-US" dirty="0">
              <a:latin typeface="Times New Roman" panose="02020603050405020304" pitchFamily="18" charset="0"/>
              <a:cs typeface="Times New Roman" panose="02020603050405020304" pitchFamily="18" charset="0"/>
            </a:endParaRP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first cluster is allocated and recorded in the FAT.</a:t>
            </a: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FAT entry for the first cluster points to the second cluster.</a:t>
            </a:r>
          </a:p>
          <a:p>
            <a:pPr>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continues until the last cluster, which is marked with </a:t>
            </a:r>
            <a:r>
              <a:rPr lang="en-US" b="1" dirty="0">
                <a:latin typeface="Times New Roman" panose="02020603050405020304" pitchFamily="18" charset="0"/>
                <a:cs typeface="Times New Roman" panose="02020603050405020304" pitchFamily="18" charset="0"/>
              </a:rPr>
              <a:t>EOF</a:t>
            </a:r>
            <a:r>
              <a:rPr lang="en-US" dirty="0"/>
              <a:t>.</a:t>
            </a:r>
          </a:p>
        </p:txBody>
      </p:sp>
      <p:graphicFrame>
        <p:nvGraphicFramePr>
          <p:cNvPr id="5" name="Table 4">
            <a:extLst>
              <a:ext uri="{FF2B5EF4-FFF2-40B4-BE49-F238E27FC236}">
                <a16:creationId xmlns:a16="http://schemas.microsoft.com/office/drawing/2014/main" id="{61E21F89-24E9-C8E1-9DE7-86ED71AF4D02}"/>
              </a:ext>
            </a:extLst>
          </p:cNvPr>
          <p:cNvGraphicFramePr>
            <a:graphicFrameLocks noGrp="1"/>
          </p:cNvGraphicFramePr>
          <p:nvPr>
            <p:extLst>
              <p:ext uri="{D42A27DB-BD31-4B8C-83A1-F6EECF244321}">
                <p14:modId xmlns:p14="http://schemas.microsoft.com/office/powerpoint/2010/main" val="2045351065"/>
              </p:ext>
            </p:extLst>
          </p:nvPr>
        </p:nvGraphicFramePr>
        <p:xfrm>
          <a:off x="1472163" y="3429000"/>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630791743"/>
                    </a:ext>
                  </a:extLst>
                </a:gridCol>
                <a:gridCol w="4064000">
                  <a:extLst>
                    <a:ext uri="{9D8B030D-6E8A-4147-A177-3AD203B41FA5}">
                      <a16:colId xmlns:a16="http://schemas.microsoft.com/office/drawing/2014/main" val="371527516"/>
                    </a:ext>
                  </a:extLst>
                </a:gridCol>
              </a:tblGrid>
              <a:tr h="370840">
                <a:tc>
                  <a:txBody>
                    <a:bodyPr/>
                    <a:lstStyle/>
                    <a:p>
                      <a:r>
                        <a:rPr lang="en-IN" dirty="0"/>
                        <a:t>Cluster #</a:t>
                      </a:r>
                    </a:p>
                  </a:txBody>
                  <a:tcPr anchor="ctr"/>
                </a:tc>
                <a:tc>
                  <a:txBody>
                    <a:bodyPr/>
                    <a:lstStyle/>
                    <a:p>
                      <a:r>
                        <a:rPr lang="en-IN" dirty="0"/>
                        <a:t>Next Cluster #</a:t>
                      </a:r>
                    </a:p>
                  </a:txBody>
                  <a:tcPr anchor="ctr"/>
                </a:tc>
                <a:extLst>
                  <a:ext uri="{0D108BD9-81ED-4DB2-BD59-A6C34878D82A}">
                    <a16:rowId xmlns:a16="http://schemas.microsoft.com/office/drawing/2014/main" val="3950307450"/>
                  </a:ext>
                </a:extLst>
              </a:tr>
              <a:tr h="370840">
                <a:tc>
                  <a:txBody>
                    <a:bodyPr/>
                    <a:lstStyle/>
                    <a:p>
                      <a:r>
                        <a:rPr lang="en-IN" dirty="0"/>
                        <a:t>100</a:t>
                      </a:r>
                    </a:p>
                  </a:txBody>
                  <a:tcPr anchor="ctr"/>
                </a:tc>
                <a:tc>
                  <a:txBody>
                    <a:bodyPr/>
                    <a:lstStyle/>
                    <a:p>
                      <a:r>
                        <a:rPr lang="en-IN" dirty="0"/>
                        <a:t>101</a:t>
                      </a:r>
                    </a:p>
                  </a:txBody>
                  <a:tcPr anchor="ctr"/>
                </a:tc>
                <a:extLst>
                  <a:ext uri="{0D108BD9-81ED-4DB2-BD59-A6C34878D82A}">
                    <a16:rowId xmlns:a16="http://schemas.microsoft.com/office/drawing/2014/main" val="3870793716"/>
                  </a:ext>
                </a:extLst>
              </a:tr>
              <a:tr h="370840">
                <a:tc>
                  <a:txBody>
                    <a:bodyPr/>
                    <a:lstStyle/>
                    <a:p>
                      <a:r>
                        <a:rPr lang="en-IN" dirty="0"/>
                        <a:t>101</a:t>
                      </a:r>
                    </a:p>
                  </a:txBody>
                  <a:tcPr/>
                </a:tc>
                <a:tc>
                  <a:txBody>
                    <a:bodyPr/>
                    <a:lstStyle/>
                    <a:p>
                      <a:r>
                        <a:rPr lang="en-IN" dirty="0"/>
                        <a:t>102</a:t>
                      </a:r>
                    </a:p>
                  </a:txBody>
                  <a:tcPr/>
                </a:tc>
                <a:extLst>
                  <a:ext uri="{0D108BD9-81ED-4DB2-BD59-A6C34878D82A}">
                    <a16:rowId xmlns:a16="http://schemas.microsoft.com/office/drawing/2014/main" val="564303664"/>
                  </a:ext>
                </a:extLst>
              </a:tr>
              <a:tr h="370840">
                <a:tc>
                  <a:txBody>
                    <a:bodyPr/>
                    <a:lstStyle/>
                    <a:p>
                      <a:r>
                        <a:rPr lang="en-IN" dirty="0"/>
                        <a:t>……</a:t>
                      </a:r>
                    </a:p>
                  </a:txBody>
                  <a:tcPr/>
                </a:tc>
                <a:tc>
                  <a:txBody>
                    <a:bodyPr/>
                    <a:lstStyle/>
                    <a:p>
                      <a:r>
                        <a:rPr lang="en-IN" dirty="0"/>
                        <a:t>…..</a:t>
                      </a:r>
                    </a:p>
                  </a:txBody>
                  <a:tcPr/>
                </a:tc>
                <a:extLst>
                  <a:ext uri="{0D108BD9-81ED-4DB2-BD59-A6C34878D82A}">
                    <a16:rowId xmlns:a16="http://schemas.microsoft.com/office/drawing/2014/main" val="2425108273"/>
                  </a:ext>
                </a:extLst>
              </a:tr>
              <a:tr h="370840">
                <a:tc>
                  <a:txBody>
                    <a:bodyPr/>
                    <a:lstStyle/>
                    <a:p>
                      <a:r>
                        <a:rPr lang="en-IN" dirty="0"/>
                        <a:t>124</a:t>
                      </a:r>
                    </a:p>
                  </a:txBody>
                  <a:tcPr/>
                </a:tc>
                <a:tc>
                  <a:txBody>
                    <a:bodyPr/>
                    <a:lstStyle/>
                    <a:p>
                      <a:r>
                        <a:rPr lang="en-IN" dirty="0"/>
                        <a:t>125</a:t>
                      </a:r>
                    </a:p>
                  </a:txBody>
                  <a:tcPr/>
                </a:tc>
                <a:extLst>
                  <a:ext uri="{0D108BD9-81ED-4DB2-BD59-A6C34878D82A}">
                    <a16:rowId xmlns:a16="http://schemas.microsoft.com/office/drawing/2014/main" val="2026252234"/>
                  </a:ext>
                </a:extLst>
              </a:tr>
              <a:tr h="370840">
                <a:tc>
                  <a:txBody>
                    <a:bodyPr/>
                    <a:lstStyle/>
                    <a:p>
                      <a:r>
                        <a:rPr lang="en-IN" dirty="0"/>
                        <a:t>125</a:t>
                      </a:r>
                    </a:p>
                  </a:txBody>
                  <a:tcPr/>
                </a:tc>
                <a:tc>
                  <a:txBody>
                    <a:bodyPr/>
                    <a:lstStyle/>
                    <a:p>
                      <a:r>
                        <a:rPr lang="en-IN" dirty="0"/>
                        <a:t>EOF</a:t>
                      </a:r>
                    </a:p>
                  </a:txBody>
                  <a:tcPr/>
                </a:tc>
                <a:extLst>
                  <a:ext uri="{0D108BD9-81ED-4DB2-BD59-A6C34878D82A}">
                    <a16:rowId xmlns:a16="http://schemas.microsoft.com/office/drawing/2014/main" val="3419141432"/>
                  </a:ext>
                </a:extLst>
              </a:tr>
            </a:tbl>
          </a:graphicData>
        </a:graphic>
      </p:graphicFrame>
    </p:spTree>
    <p:extLst>
      <p:ext uri="{BB962C8B-B14F-4D97-AF65-F5344CB8AC3E}">
        <p14:creationId xmlns:p14="http://schemas.microsoft.com/office/powerpoint/2010/main" val="4072261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E7B6C-AA91-475B-C41E-488337FF7B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9569A9-D746-9A68-CEAB-BCBE680B113C}"/>
              </a:ext>
            </a:extLst>
          </p:cNvPr>
          <p:cNvSpPr>
            <a:spLocks noGrp="1"/>
          </p:cNvSpPr>
          <p:nvPr>
            <p:ph type="title"/>
          </p:nvPr>
        </p:nvSpPr>
        <p:spPr>
          <a:xfrm>
            <a:off x="858832" y="575766"/>
            <a:ext cx="10515600" cy="869278"/>
          </a:xfrm>
        </p:spPr>
        <p:txBody>
          <a:bodyPr>
            <a:normAutofit/>
          </a:bodyPr>
          <a:lstStyle/>
          <a:p>
            <a:r>
              <a:rPr lang="en-US" sz="36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ADB Minimal Installation</a:t>
            </a:r>
            <a:endParaRPr lang="en-IN" sz="2800" u="sng" dirty="0"/>
          </a:p>
        </p:txBody>
      </p:sp>
      <p:sp>
        <p:nvSpPr>
          <p:cNvPr id="6" name="Rectangle 2">
            <a:extLst>
              <a:ext uri="{FF2B5EF4-FFF2-40B4-BE49-F238E27FC236}">
                <a16:creationId xmlns:a16="http://schemas.microsoft.com/office/drawing/2014/main" id="{CC40D1C1-8105-3CF7-5A82-C885FC0E464E}"/>
              </a:ext>
            </a:extLst>
          </p:cNvPr>
          <p:cNvSpPr>
            <a:spLocks noChangeArrowheads="1"/>
          </p:cNvSpPr>
          <p:nvPr/>
        </p:nvSpPr>
        <p:spPr bwMode="auto">
          <a:xfrm>
            <a:off x="817568" y="1223107"/>
            <a:ext cx="10785987" cy="441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Download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Get "Minimal ADB and Fast boot" from a trusted source.</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Run Setup</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Open the installer and follow the instructions.</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Verify Installation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Open Command Prompt and type adb version.</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Enable USB Debugging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 your Android device, enable "Developer Options" → "USB Debugging".</a:t>
            </a:r>
          </a:p>
          <a:p>
            <a:pPr marL="0" marR="0" lvl="0" indent="0" algn="just" defTabSz="914400" rtl="0" eaLnBrk="0" fontAlgn="base" latinLnBrk="0" hangingPunct="0">
              <a:lnSpc>
                <a:spcPct val="2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Connect Device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Use a USB cable and type adb devices to check the connection </a:t>
            </a:r>
          </a:p>
        </p:txBody>
      </p:sp>
    </p:spTree>
    <p:extLst>
      <p:ext uri="{BB962C8B-B14F-4D97-AF65-F5344CB8AC3E}">
        <p14:creationId xmlns:p14="http://schemas.microsoft.com/office/powerpoint/2010/main" val="3193046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CD5432-58BC-0390-8190-64255BE59D90}"/>
              </a:ext>
            </a:extLst>
          </p:cNvPr>
          <p:cNvSpPr txBox="1"/>
          <p:nvPr/>
        </p:nvSpPr>
        <p:spPr>
          <a:xfrm>
            <a:off x="529513" y="436135"/>
            <a:ext cx="9790144" cy="5028556"/>
          </a:xfrm>
          <a:prstGeom prst="rect">
            <a:avLst/>
          </a:prstGeom>
          <a:noFill/>
        </p:spPr>
        <p:txBody>
          <a:bodyPr wrap="square">
            <a:spAutoFit/>
          </a:bodyPr>
          <a:lstStyle/>
          <a:p>
            <a:pPr>
              <a:lnSpc>
                <a:spcPct val="150000"/>
              </a:lnSpc>
            </a:pPr>
            <a:r>
              <a:rPr lang="en-US" sz="2000" b="1" u="sng" dirty="0">
                <a:latin typeface="Times New Roman" panose="02020603050405020304" pitchFamily="18" charset="0"/>
                <a:cs typeface="Times New Roman" panose="02020603050405020304" pitchFamily="18" charset="0"/>
              </a:rPr>
              <a:t>File System Structure of FAT32</a:t>
            </a:r>
          </a:p>
          <a:p>
            <a:pPr>
              <a:lnSpc>
                <a:spcPct val="150000"/>
              </a:lnSpc>
            </a:pPr>
            <a:r>
              <a:rPr lang="en-US" b="1" dirty="0">
                <a:latin typeface="Times New Roman" panose="02020603050405020304" pitchFamily="18" charset="0"/>
                <a:cs typeface="Times New Roman" panose="02020603050405020304" pitchFamily="18" charset="0"/>
              </a:rPr>
              <a:t>Main Components:</a:t>
            </a:r>
          </a:p>
          <a:p>
            <a:pPr>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Boot Sector</a:t>
            </a:r>
            <a:endParaRPr lang="en-US" dirty="0">
              <a:latin typeface="Times New Roman" panose="02020603050405020304" pitchFamily="18" charset="0"/>
              <a:cs typeface="Times New Roman" panose="02020603050405020304" pitchFamily="18" charset="0"/>
            </a:endParaRPr>
          </a:p>
          <a:p>
            <a:pPr marL="742950" lvl="1" indent="-285750">
              <a:lnSpc>
                <a:spcPct val="150000"/>
              </a:lnSpc>
              <a:buFont typeface="+mj-lt"/>
              <a:buAutoNum type="arabicPeriod"/>
            </a:pPr>
            <a:r>
              <a:rPr lang="en-US" dirty="0">
                <a:latin typeface="Times New Roman" panose="02020603050405020304" pitchFamily="18" charset="0"/>
                <a:cs typeface="Times New Roman" panose="02020603050405020304" pitchFamily="18" charset="0"/>
              </a:rPr>
              <a:t>Contains essential information about the disk (e.g., file system type, cluster size, total sectors).</a:t>
            </a:r>
          </a:p>
          <a:p>
            <a:pPr marL="742950" lvl="1" indent="-285750">
              <a:lnSpc>
                <a:spcPct val="150000"/>
              </a:lnSpc>
              <a:buFont typeface="+mj-lt"/>
              <a:buAutoNum type="arabicPeriod"/>
            </a:pPr>
            <a:r>
              <a:rPr lang="en-US" dirty="0">
                <a:latin typeface="Times New Roman" panose="02020603050405020304" pitchFamily="18" charset="0"/>
                <a:cs typeface="Times New Roman" panose="02020603050405020304" pitchFamily="18" charset="0"/>
              </a:rPr>
              <a:t>First sector of the storage device.</a:t>
            </a:r>
          </a:p>
          <a:p>
            <a:pPr>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File Allocation Table (FAT)</a:t>
            </a:r>
            <a:endParaRPr lang="en-US" dirty="0">
              <a:latin typeface="Times New Roman" panose="02020603050405020304" pitchFamily="18" charset="0"/>
              <a:cs typeface="Times New Roman" panose="02020603050405020304" pitchFamily="18" charset="0"/>
            </a:endParaRPr>
          </a:p>
          <a:p>
            <a:pPr marL="742950" lvl="1" indent="-285750">
              <a:lnSpc>
                <a:spcPct val="150000"/>
              </a:lnSpc>
              <a:buFont typeface="+mj-lt"/>
              <a:buAutoNum type="arabicPeriod"/>
            </a:pPr>
            <a:r>
              <a:rPr lang="en-US" dirty="0">
                <a:latin typeface="Times New Roman" panose="02020603050405020304" pitchFamily="18" charset="0"/>
                <a:cs typeface="Times New Roman" panose="02020603050405020304" pitchFamily="18" charset="0"/>
              </a:rPr>
              <a:t>Stores entries that map clusters to files.</a:t>
            </a:r>
          </a:p>
          <a:p>
            <a:pPr marL="742950" lvl="1" indent="-285750">
              <a:lnSpc>
                <a:spcPct val="150000"/>
              </a:lnSpc>
              <a:buFont typeface="+mj-lt"/>
              <a:buAutoNum type="arabicPeriod"/>
            </a:pPr>
            <a:r>
              <a:rPr lang="en-US" dirty="0">
                <a:latin typeface="Times New Roman" panose="02020603050405020304" pitchFamily="18" charset="0"/>
                <a:cs typeface="Times New Roman" panose="02020603050405020304" pitchFamily="18" charset="0"/>
              </a:rPr>
              <a:t>Typically, two copies of FAT exist for redundancy.</a:t>
            </a:r>
          </a:p>
          <a:p>
            <a:pPr>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Root Directory</a:t>
            </a:r>
            <a:endParaRPr lang="en-US" dirty="0">
              <a:latin typeface="Times New Roman" panose="02020603050405020304" pitchFamily="18" charset="0"/>
              <a:cs typeface="Times New Roman" panose="02020603050405020304" pitchFamily="18" charset="0"/>
            </a:endParaRPr>
          </a:p>
          <a:p>
            <a:pPr marL="742950" lvl="1" indent="-285750">
              <a:lnSpc>
                <a:spcPct val="150000"/>
              </a:lnSpc>
              <a:buFont typeface="+mj-lt"/>
              <a:buAutoNum type="arabicPeriod"/>
            </a:pPr>
            <a:r>
              <a:rPr lang="en-US" dirty="0">
                <a:latin typeface="Times New Roman" panose="02020603050405020304" pitchFamily="18" charset="0"/>
                <a:cs typeface="Times New Roman" panose="02020603050405020304" pitchFamily="18" charset="0"/>
              </a:rPr>
              <a:t>Stores metadata about files and directories (e.g., name, size, timestamps).</a:t>
            </a:r>
          </a:p>
          <a:p>
            <a:pPr>
              <a:lnSpc>
                <a:spcPct val="150000"/>
              </a:lnSpc>
              <a:buFont typeface="+mj-lt"/>
              <a:buAutoNum type="arabicPeriod"/>
            </a:pPr>
            <a:r>
              <a:rPr lang="en-US" b="1" dirty="0">
                <a:latin typeface="Times New Roman" panose="02020603050405020304" pitchFamily="18" charset="0"/>
                <a:cs typeface="Times New Roman" panose="02020603050405020304" pitchFamily="18" charset="0"/>
              </a:rPr>
              <a:t>Data Region</a:t>
            </a:r>
            <a:endParaRPr lang="en-US" dirty="0">
              <a:latin typeface="Times New Roman" panose="02020603050405020304" pitchFamily="18" charset="0"/>
              <a:cs typeface="Times New Roman" panose="02020603050405020304" pitchFamily="18" charset="0"/>
            </a:endParaRPr>
          </a:p>
          <a:p>
            <a:pPr marL="742950" lvl="1" indent="-285750">
              <a:lnSpc>
                <a:spcPct val="150000"/>
              </a:lnSpc>
              <a:buFont typeface="+mj-lt"/>
              <a:buAutoNum type="arabicPeriod"/>
            </a:pPr>
            <a:r>
              <a:rPr lang="en-US" dirty="0">
                <a:latin typeface="Times New Roman" panose="02020603050405020304" pitchFamily="18" charset="0"/>
                <a:cs typeface="Times New Roman" panose="02020603050405020304" pitchFamily="18" charset="0"/>
              </a:rPr>
              <a:t>Stores the actual file contents.</a:t>
            </a:r>
          </a:p>
        </p:txBody>
      </p:sp>
    </p:spTree>
    <p:extLst>
      <p:ext uri="{BB962C8B-B14F-4D97-AF65-F5344CB8AC3E}">
        <p14:creationId xmlns:p14="http://schemas.microsoft.com/office/powerpoint/2010/main" val="1926044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DC02FC-F527-CCE8-15CE-020684D832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068" y="1087023"/>
            <a:ext cx="6573915" cy="4086795"/>
          </a:xfrm>
          <a:prstGeom prst="rect">
            <a:avLst/>
          </a:prstGeom>
        </p:spPr>
      </p:pic>
      <p:sp>
        <p:nvSpPr>
          <p:cNvPr id="7" name="TextBox 6">
            <a:extLst>
              <a:ext uri="{FF2B5EF4-FFF2-40B4-BE49-F238E27FC236}">
                <a16:creationId xmlns:a16="http://schemas.microsoft.com/office/drawing/2014/main" id="{B1956A4B-2378-3EE5-57B6-8F6BB05A43E0}"/>
              </a:ext>
            </a:extLst>
          </p:cNvPr>
          <p:cNvSpPr txBox="1"/>
          <p:nvPr/>
        </p:nvSpPr>
        <p:spPr>
          <a:xfrm>
            <a:off x="7238223" y="1361897"/>
            <a:ext cx="4415712" cy="3139321"/>
          </a:xfrm>
          <a:prstGeom prst="rect">
            <a:avLst/>
          </a:prstGeom>
          <a:noFill/>
        </p:spPr>
        <p:txBody>
          <a:bodyPr wrap="square">
            <a:spAutoFit/>
          </a:bodyPr>
          <a:lstStyle/>
          <a:p>
            <a:r>
              <a:rPr lang="en-IN" b="0" i="0" dirty="0">
                <a:solidFill>
                  <a:srgbClr val="222222"/>
                </a:solidFill>
                <a:effectLst/>
                <a:latin typeface="Arial" panose="020B0604020202020204" pitchFamily="34" charset="0"/>
              </a:rPr>
              <a:t>In Command Prompt as Administrator:</a:t>
            </a:r>
          </a:p>
          <a:p>
            <a:endParaRPr lang="en-IN" b="0" i="0" dirty="0">
              <a:solidFill>
                <a:srgbClr val="222222"/>
              </a:solidFill>
              <a:effectLst/>
              <a:latin typeface="Arial" panose="020B0604020202020204" pitchFamily="34" charset="0"/>
            </a:endParaRPr>
          </a:p>
          <a:p>
            <a:r>
              <a:rPr lang="en-IN" b="0" i="0" dirty="0" err="1">
                <a:solidFill>
                  <a:srgbClr val="222222"/>
                </a:solidFill>
                <a:effectLst/>
                <a:latin typeface="Arial" panose="020B0604020202020204" pitchFamily="34" charset="0"/>
              </a:rPr>
              <a:t>diskpart</a:t>
            </a:r>
            <a:br>
              <a:rPr lang="en-IN" dirty="0"/>
            </a:br>
            <a:r>
              <a:rPr lang="en-IN" b="0" i="0" dirty="0">
                <a:solidFill>
                  <a:srgbClr val="222222"/>
                </a:solidFill>
                <a:effectLst/>
                <a:latin typeface="Arial" panose="020B0604020202020204" pitchFamily="34" charset="0"/>
              </a:rPr>
              <a:t>create </a:t>
            </a:r>
            <a:r>
              <a:rPr lang="en-IN" b="0" i="0" dirty="0" err="1">
                <a:solidFill>
                  <a:srgbClr val="222222"/>
                </a:solidFill>
                <a:effectLst/>
                <a:latin typeface="Arial" panose="020B0604020202020204" pitchFamily="34" charset="0"/>
              </a:rPr>
              <a:t>vdisk</a:t>
            </a:r>
            <a:r>
              <a:rPr lang="en-IN" b="0" i="0" dirty="0">
                <a:solidFill>
                  <a:srgbClr val="222222"/>
                </a:solidFill>
                <a:effectLst/>
                <a:latin typeface="Arial" panose="020B0604020202020204" pitchFamily="34" charset="0"/>
              </a:rPr>
              <a:t> file=C:\virtualusb.vhd maximum=500 type=fixed</a:t>
            </a:r>
            <a:br>
              <a:rPr lang="en-IN" dirty="0"/>
            </a:br>
            <a:r>
              <a:rPr lang="en-IN" b="0" i="0" dirty="0">
                <a:solidFill>
                  <a:srgbClr val="222222"/>
                </a:solidFill>
                <a:effectLst/>
                <a:latin typeface="Arial" panose="020B0604020202020204" pitchFamily="34" charset="0"/>
              </a:rPr>
              <a:t>select </a:t>
            </a:r>
            <a:r>
              <a:rPr lang="en-IN" b="0" i="0" dirty="0" err="1">
                <a:solidFill>
                  <a:srgbClr val="222222"/>
                </a:solidFill>
                <a:effectLst/>
                <a:latin typeface="Arial" panose="020B0604020202020204" pitchFamily="34" charset="0"/>
              </a:rPr>
              <a:t>vdisk</a:t>
            </a:r>
            <a:r>
              <a:rPr lang="en-IN" b="0" i="0" dirty="0">
                <a:solidFill>
                  <a:srgbClr val="222222"/>
                </a:solidFill>
                <a:effectLst/>
                <a:latin typeface="Arial" panose="020B0604020202020204" pitchFamily="34" charset="0"/>
              </a:rPr>
              <a:t> file=C:\virtualusb.vhd</a:t>
            </a:r>
            <a:br>
              <a:rPr lang="en-IN" dirty="0"/>
            </a:br>
            <a:r>
              <a:rPr lang="en-IN" b="0" i="0" dirty="0">
                <a:solidFill>
                  <a:srgbClr val="222222"/>
                </a:solidFill>
                <a:effectLst/>
                <a:latin typeface="Arial" panose="020B0604020202020204" pitchFamily="34" charset="0"/>
              </a:rPr>
              <a:t>attach </a:t>
            </a:r>
            <a:r>
              <a:rPr lang="en-IN" b="0" i="0" dirty="0" err="1">
                <a:solidFill>
                  <a:srgbClr val="222222"/>
                </a:solidFill>
                <a:effectLst/>
                <a:latin typeface="Arial" panose="020B0604020202020204" pitchFamily="34" charset="0"/>
              </a:rPr>
              <a:t>vdisk</a:t>
            </a:r>
            <a:br>
              <a:rPr lang="en-IN" dirty="0"/>
            </a:br>
            <a:r>
              <a:rPr lang="en-IN" b="0" i="0" dirty="0">
                <a:solidFill>
                  <a:srgbClr val="222222"/>
                </a:solidFill>
                <a:effectLst/>
                <a:latin typeface="Arial" panose="020B0604020202020204" pitchFamily="34" charset="0"/>
              </a:rPr>
              <a:t>create partition primary</a:t>
            </a:r>
            <a:br>
              <a:rPr lang="en-IN" dirty="0"/>
            </a:br>
            <a:r>
              <a:rPr lang="en-IN" b="0" i="0" dirty="0">
                <a:solidFill>
                  <a:srgbClr val="222222"/>
                </a:solidFill>
                <a:effectLst/>
                <a:latin typeface="Arial" panose="020B0604020202020204" pitchFamily="34" charset="0"/>
              </a:rPr>
              <a:t>format fs=fat32 quick</a:t>
            </a:r>
            <a:br>
              <a:rPr lang="en-IN" dirty="0"/>
            </a:br>
            <a:r>
              <a:rPr lang="en-IN" b="0" i="0" dirty="0">
                <a:solidFill>
                  <a:srgbClr val="222222"/>
                </a:solidFill>
                <a:effectLst/>
                <a:latin typeface="Arial" panose="020B0604020202020204" pitchFamily="34" charset="0"/>
              </a:rPr>
              <a:t>assign</a:t>
            </a:r>
            <a:br>
              <a:rPr lang="en-IN" dirty="0"/>
            </a:br>
            <a:r>
              <a:rPr lang="en-IN" b="0" i="0" dirty="0">
                <a:solidFill>
                  <a:srgbClr val="222222"/>
                </a:solidFill>
                <a:effectLst/>
                <a:latin typeface="Arial" panose="020B0604020202020204" pitchFamily="34" charset="0"/>
              </a:rPr>
              <a:t>exit</a:t>
            </a:r>
            <a:endParaRPr lang="en-IN" dirty="0"/>
          </a:p>
        </p:txBody>
      </p:sp>
    </p:spTree>
    <p:extLst>
      <p:ext uri="{BB962C8B-B14F-4D97-AF65-F5344CB8AC3E}">
        <p14:creationId xmlns:p14="http://schemas.microsoft.com/office/powerpoint/2010/main" val="1360946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C2E616-A741-27D5-BC89-29D0518F6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30" y="326571"/>
            <a:ext cx="11346025" cy="5859626"/>
          </a:xfrm>
          <a:prstGeom prst="rect">
            <a:avLst/>
          </a:prstGeom>
        </p:spPr>
      </p:pic>
    </p:spTree>
    <p:extLst>
      <p:ext uri="{BB962C8B-B14F-4D97-AF65-F5344CB8AC3E}">
        <p14:creationId xmlns:p14="http://schemas.microsoft.com/office/powerpoint/2010/main" val="575031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7EAF05-EBFD-9CBE-7C1F-10F760C7B079}"/>
              </a:ext>
            </a:extLst>
          </p:cNvPr>
          <p:cNvPicPr>
            <a:picLocks noChangeAspect="1"/>
          </p:cNvPicPr>
          <p:nvPr/>
        </p:nvPicPr>
        <p:blipFill>
          <a:blip r:embed="rId2"/>
          <a:stretch>
            <a:fillRect/>
          </a:stretch>
        </p:blipFill>
        <p:spPr>
          <a:xfrm>
            <a:off x="978519" y="591569"/>
            <a:ext cx="4244708" cy="5189670"/>
          </a:xfrm>
          <a:prstGeom prst="rect">
            <a:avLst/>
          </a:prstGeom>
        </p:spPr>
      </p:pic>
      <p:sp>
        <p:nvSpPr>
          <p:cNvPr id="5" name="TextBox 4">
            <a:extLst>
              <a:ext uri="{FF2B5EF4-FFF2-40B4-BE49-F238E27FC236}">
                <a16:creationId xmlns:a16="http://schemas.microsoft.com/office/drawing/2014/main" id="{6613414A-B57D-F55E-9634-208839EAC934}"/>
              </a:ext>
            </a:extLst>
          </p:cNvPr>
          <p:cNvSpPr txBox="1"/>
          <p:nvPr/>
        </p:nvSpPr>
        <p:spPr>
          <a:xfrm>
            <a:off x="5857293" y="1570663"/>
            <a:ext cx="6097554" cy="1477328"/>
          </a:xfrm>
          <a:prstGeom prst="rect">
            <a:avLst/>
          </a:prstGeom>
          <a:noFill/>
        </p:spPr>
        <p:txBody>
          <a:bodyPr wrap="square">
            <a:spAutoFit/>
          </a:bodyPr>
          <a:lstStyle/>
          <a:p>
            <a:r>
              <a:rPr lang="en-IN" dirty="0"/>
              <a:t>$file = "C:\Users\YourUsername\Desktop\my4GBfile.bin"</a:t>
            </a:r>
          </a:p>
          <a:p>
            <a:r>
              <a:rPr lang="en-IN" dirty="0"/>
              <a:t>$size = 4GB</a:t>
            </a:r>
          </a:p>
          <a:p>
            <a:r>
              <a:rPr lang="en-IN" dirty="0"/>
              <a:t>$fs = [</a:t>
            </a:r>
            <a:r>
              <a:rPr lang="en-IN" dirty="0" err="1"/>
              <a:t>System.IO.File</a:t>
            </a:r>
            <a:r>
              <a:rPr lang="en-IN" dirty="0"/>
              <a:t>]::Create($file)</a:t>
            </a:r>
          </a:p>
          <a:p>
            <a:r>
              <a:rPr lang="en-IN" dirty="0"/>
              <a:t>$</a:t>
            </a:r>
            <a:r>
              <a:rPr lang="en-IN" dirty="0" err="1"/>
              <a:t>fs.SetLength</a:t>
            </a:r>
            <a:r>
              <a:rPr lang="en-IN" dirty="0"/>
              <a:t>($size)</a:t>
            </a:r>
          </a:p>
          <a:p>
            <a:r>
              <a:rPr lang="en-IN" dirty="0"/>
              <a:t>$</a:t>
            </a:r>
            <a:r>
              <a:rPr lang="en-IN" dirty="0" err="1"/>
              <a:t>fs.Close</a:t>
            </a:r>
            <a:r>
              <a:rPr lang="en-IN" dirty="0"/>
              <a:t>()</a:t>
            </a:r>
          </a:p>
        </p:txBody>
      </p:sp>
    </p:spTree>
    <p:extLst>
      <p:ext uri="{BB962C8B-B14F-4D97-AF65-F5344CB8AC3E}">
        <p14:creationId xmlns:p14="http://schemas.microsoft.com/office/powerpoint/2010/main" val="3935394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33D8E4-9703-AAC8-31B0-5290B3A99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554" y="423987"/>
            <a:ext cx="10851503" cy="6010025"/>
          </a:xfrm>
          <a:prstGeom prst="rect">
            <a:avLst/>
          </a:prstGeom>
        </p:spPr>
      </p:pic>
    </p:spTree>
    <p:extLst>
      <p:ext uri="{BB962C8B-B14F-4D97-AF65-F5344CB8AC3E}">
        <p14:creationId xmlns:p14="http://schemas.microsoft.com/office/powerpoint/2010/main" val="3049076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0CFAFC-D28A-5231-77F4-80AF409C9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728" y="298580"/>
            <a:ext cx="10758544" cy="5924938"/>
          </a:xfrm>
          <a:prstGeom prst="rect">
            <a:avLst/>
          </a:prstGeom>
        </p:spPr>
      </p:pic>
    </p:spTree>
    <p:extLst>
      <p:ext uri="{BB962C8B-B14F-4D97-AF65-F5344CB8AC3E}">
        <p14:creationId xmlns:p14="http://schemas.microsoft.com/office/powerpoint/2010/main" val="2160786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462B86-04A6-50A6-742C-7B4C6DA94891}"/>
              </a:ext>
            </a:extLst>
          </p:cNvPr>
          <p:cNvSpPr txBox="1"/>
          <p:nvPr/>
        </p:nvSpPr>
        <p:spPr>
          <a:xfrm>
            <a:off x="382554" y="293876"/>
            <a:ext cx="9461241" cy="4217950"/>
          </a:xfrm>
          <a:prstGeom prst="rect">
            <a:avLst/>
          </a:prstGeom>
          <a:noFill/>
        </p:spPr>
        <p:txBody>
          <a:bodyPr wrap="square">
            <a:spAutoFit/>
          </a:bodyPr>
          <a:lstStyle/>
          <a:p>
            <a:pPr rtl="0"/>
            <a:r>
              <a:rPr lang="en-IN" sz="2800" b="1" i="0" u="sng" dirty="0">
                <a:solidFill>
                  <a:srgbClr val="000000"/>
                </a:solidFill>
                <a:effectLst/>
                <a:latin typeface="Algerian" panose="04020705040A02060702" pitchFamily="82" charset="0"/>
              </a:rPr>
              <a:t>Partitions in Android</a:t>
            </a:r>
            <a:endParaRPr lang="en-IN" b="0" dirty="0">
              <a:effectLst/>
            </a:endParaRPr>
          </a:p>
          <a:p>
            <a:pPr rtl="0">
              <a:lnSpc>
                <a:spcPct val="150000"/>
              </a:lnSpc>
            </a:pPr>
            <a:br>
              <a:rPr lang="en-IN" b="0" dirty="0">
                <a:effectLst/>
              </a:rPr>
            </a:br>
            <a:r>
              <a:rPr lang="en-IN" sz="1800" b="0" i="0" u="none" strike="noStrike" dirty="0">
                <a:solidFill>
                  <a:srgbClr val="000000"/>
                </a:solidFill>
                <a:effectLst/>
                <a:latin typeface="Times New Roman" panose="02020603050405020304" pitchFamily="18" charset="0"/>
              </a:rPr>
              <a:t>Android storage is divided into multiple partitions, including:</a:t>
            </a:r>
            <a:endParaRPr lang="en-IN" b="0" dirty="0">
              <a:effectLst/>
            </a:endParaRPr>
          </a:p>
          <a:p>
            <a:pPr rtl="0" fontAlgn="base">
              <a:lnSpc>
                <a:spcPct val="150000"/>
              </a:lnSpc>
              <a:buFont typeface="Arial" panose="020B0604020202020204" pitchFamily="34" charset="0"/>
              <a:buChar char="•"/>
            </a:pPr>
            <a:r>
              <a:rPr lang="en-IN" sz="1800" b="1" i="0" u="none" strike="noStrike" dirty="0">
                <a:solidFill>
                  <a:srgbClr val="000000"/>
                </a:solidFill>
                <a:effectLst/>
                <a:latin typeface="Times New Roman" panose="02020603050405020304" pitchFamily="18" charset="0"/>
              </a:rPr>
              <a:t>/boot</a:t>
            </a:r>
            <a:r>
              <a:rPr lang="en-IN" sz="1800" b="0" i="0" u="none" strike="noStrike" dirty="0">
                <a:solidFill>
                  <a:srgbClr val="000000"/>
                </a:solidFill>
                <a:effectLst/>
                <a:latin typeface="Times New Roman" panose="02020603050405020304" pitchFamily="18" charset="0"/>
              </a:rPr>
              <a:t> – Stores the bootloader and kernel.</a:t>
            </a:r>
            <a:endParaRPr lang="en-IN" sz="1800" b="1" i="0" u="none" strike="noStrike" dirty="0">
              <a:solidFill>
                <a:srgbClr val="000000"/>
              </a:solidFill>
              <a:effectLst/>
              <a:latin typeface="Arial" panose="020B0604020202020204" pitchFamily="34" charset="0"/>
            </a:endParaRPr>
          </a:p>
          <a:p>
            <a:pPr rtl="0" fontAlgn="base">
              <a:lnSpc>
                <a:spcPct val="150000"/>
              </a:lnSpc>
              <a:buFont typeface="Arial" panose="020B0604020202020204" pitchFamily="34" charset="0"/>
              <a:buChar char="•"/>
            </a:pPr>
            <a:r>
              <a:rPr lang="en-IN" sz="1800" b="1" i="0" u="none" strike="noStrike" dirty="0">
                <a:solidFill>
                  <a:srgbClr val="000000"/>
                </a:solidFill>
                <a:effectLst/>
                <a:latin typeface="Times New Roman" panose="02020603050405020304" pitchFamily="18" charset="0"/>
              </a:rPr>
              <a:t>/system</a:t>
            </a:r>
            <a:r>
              <a:rPr lang="en-IN" sz="1800" b="0" i="0" u="none" strike="noStrike" dirty="0">
                <a:solidFill>
                  <a:srgbClr val="000000"/>
                </a:solidFill>
                <a:effectLst/>
                <a:latin typeface="Times New Roman" panose="02020603050405020304" pitchFamily="18" charset="0"/>
              </a:rPr>
              <a:t> – Contains the core Android operating system (OS).</a:t>
            </a:r>
            <a:endParaRPr lang="en-IN" sz="1800" b="1" i="0" u="none" strike="noStrike" dirty="0">
              <a:solidFill>
                <a:srgbClr val="000000"/>
              </a:solidFill>
              <a:effectLst/>
              <a:latin typeface="Arial" panose="020B0604020202020204" pitchFamily="34" charset="0"/>
            </a:endParaRPr>
          </a:p>
          <a:p>
            <a:pPr rtl="0" fontAlgn="base">
              <a:lnSpc>
                <a:spcPct val="150000"/>
              </a:lnSpc>
              <a:buFont typeface="Arial" panose="020B0604020202020204" pitchFamily="34" charset="0"/>
              <a:buChar char="•"/>
            </a:pPr>
            <a:r>
              <a:rPr lang="en-IN" sz="1800" b="1" i="0" u="none" strike="noStrike" dirty="0">
                <a:solidFill>
                  <a:srgbClr val="000000"/>
                </a:solidFill>
                <a:effectLst/>
                <a:latin typeface="Times New Roman" panose="02020603050405020304" pitchFamily="18" charset="0"/>
              </a:rPr>
              <a:t>/vendor</a:t>
            </a:r>
            <a:r>
              <a:rPr lang="en-IN" sz="1800" b="0" i="0" u="none" strike="noStrike" dirty="0">
                <a:solidFill>
                  <a:srgbClr val="000000"/>
                </a:solidFill>
                <a:effectLst/>
                <a:latin typeface="Times New Roman" panose="02020603050405020304" pitchFamily="18" charset="0"/>
              </a:rPr>
              <a:t> – Needed for the Android OS to communicate with hardware.</a:t>
            </a:r>
            <a:endParaRPr lang="en-IN" sz="1800" b="1" i="0" u="none" strike="noStrike" dirty="0">
              <a:solidFill>
                <a:srgbClr val="000000"/>
              </a:solidFill>
              <a:effectLst/>
              <a:latin typeface="Arial" panose="020B0604020202020204" pitchFamily="34" charset="0"/>
            </a:endParaRPr>
          </a:p>
          <a:p>
            <a:pPr rtl="0" fontAlgn="base">
              <a:lnSpc>
                <a:spcPct val="150000"/>
              </a:lnSpc>
              <a:buFont typeface="Arial" panose="020B0604020202020204" pitchFamily="34" charset="0"/>
              <a:buChar char="•"/>
            </a:pPr>
            <a:r>
              <a:rPr lang="en-IN" sz="1800" b="1" i="0" u="none" strike="noStrike" dirty="0">
                <a:solidFill>
                  <a:srgbClr val="000000"/>
                </a:solidFill>
                <a:effectLst/>
                <a:latin typeface="Times New Roman" panose="02020603050405020304" pitchFamily="18" charset="0"/>
              </a:rPr>
              <a:t>/recovery</a:t>
            </a:r>
            <a:r>
              <a:rPr lang="en-IN" sz="1800" b="0" i="0" u="none" strike="noStrike" dirty="0">
                <a:solidFill>
                  <a:srgbClr val="000000"/>
                </a:solidFill>
                <a:effectLst/>
                <a:latin typeface="Times New Roman" panose="02020603050405020304" pitchFamily="18" charset="0"/>
              </a:rPr>
              <a:t> – Stores recovery mode tools (used for factory resets and flashing updates).</a:t>
            </a:r>
            <a:endParaRPr lang="en-IN" sz="1800" b="1" i="0" u="none" strike="noStrike" dirty="0">
              <a:solidFill>
                <a:srgbClr val="000000"/>
              </a:solidFill>
              <a:effectLst/>
              <a:latin typeface="Arial" panose="020B0604020202020204" pitchFamily="34" charset="0"/>
            </a:endParaRPr>
          </a:p>
          <a:p>
            <a:pPr rtl="0" fontAlgn="base">
              <a:lnSpc>
                <a:spcPct val="150000"/>
              </a:lnSpc>
              <a:buFont typeface="Arial" panose="020B0604020202020204" pitchFamily="34" charset="0"/>
              <a:buChar char="•"/>
            </a:pPr>
            <a:r>
              <a:rPr lang="en-IN" sz="1800" b="1" i="0" u="none" strike="noStrike" dirty="0">
                <a:solidFill>
                  <a:srgbClr val="000000"/>
                </a:solidFill>
                <a:effectLst/>
                <a:latin typeface="Times New Roman" panose="02020603050405020304" pitchFamily="18" charset="0"/>
              </a:rPr>
              <a:t>/cache</a:t>
            </a:r>
            <a:r>
              <a:rPr lang="en-IN" sz="1800" b="0" i="0" u="none" strike="noStrike" dirty="0">
                <a:solidFill>
                  <a:srgbClr val="000000"/>
                </a:solidFill>
                <a:effectLst/>
                <a:latin typeface="Times New Roman" panose="02020603050405020304" pitchFamily="18" charset="0"/>
              </a:rPr>
              <a:t> – Holds frequently accessed temporary files.</a:t>
            </a:r>
            <a:endParaRPr lang="en-IN" sz="1800" b="1" i="0" u="none" strike="noStrike" dirty="0">
              <a:solidFill>
                <a:srgbClr val="000000"/>
              </a:solidFill>
              <a:effectLst/>
              <a:latin typeface="Arial" panose="020B0604020202020204" pitchFamily="34" charset="0"/>
            </a:endParaRPr>
          </a:p>
          <a:p>
            <a:pPr rtl="0" fontAlgn="base">
              <a:lnSpc>
                <a:spcPct val="150000"/>
              </a:lnSpc>
              <a:buFont typeface="Arial" panose="020B0604020202020204" pitchFamily="34" charset="0"/>
              <a:buChar char="•"/>
            </a:pPr>
            <a:r>
              <a:rPr lang="en-IN" sz="1800" b="1" i="0" u="none" strike="noStrike" dirty="0">
                <a:solidFill>
                  <a:srgbClr val="000000"/>
                </a:solidFill>
                <a:effectLst/>
                <a:latin typeface="Times New Roman" panose="02020603050405020304" pitchFamily="18" charset="0"/>
              </a:rPr>
              <a:t>/data (/</a:t>
            </a:r>
            <a:r>
              <a:rPr lang="en-IN" sz="1800" b="1" i="0" u="none" strike="noStrike" dirty="0" err="1">
                <a:solidFill>
                  <a:srgbClr val="000000"/>
                </a:solidFill>
                <a:effectLst/>
                <a:latin typeface="Times New Roman" panose="02020603050405020304" pitchFamily="18" charset="0"/>
              </a:rPr>
              <a:t>userdata</a:t>
            </a:r>
            <a:r>
              <a:rPr lang="en-IN" sz="1800" b="1" i="0" u="none" strike="noStrike" dirty="0">
                <a:solidFill>
                  <a:srgbClr val="000000"/>
                </a:solidFill>
                <a:effectLst/>
                <a:latin typeface="Times New Roman" panose="02020603050405020304" pitchFamily="18" charset="0"/>
              </a:rPr>
              <a:t>)</a:t>
            </a:r>
            <a:r>
              <a:rPr lang="en-IN" sz="1800" b="0" i="0" u="none" strike="noStrike" dirty="0">
                <a:solidFill>
                  <a:srgbClr val="000000"/>
                </a:solidFill>
                <a:effectLst/>
                <a:latin typeface="Times New Roman" panose="02020603050405020304" pitchFamily="18" charset="0"/>
              </a:rPr>
              <a:t> – Stores user-installed apps, app data, and user settings.</a:t>
            </a:r>
            <a:endParaRPr lang="en-IN" sz="1800" b="1" i="0" u="none" strike="noStrike" dirty="0">
              <a:solidFill>
                <a:srgbClr val="000000"/>
              </a:solidFill>
              <a:effectLst/>
              <a:latin typeface="Arial" panose="020B0604020202020204" pitchFamily="34" charset="0"/>
            </a:endParaRPr>
          </a:p>
          <a:p>
            <a:pPr rtl="0" fontAlgn="base">
              <a:lnSpc>
                <a:spcPct val="150000"/>
              </a:lnSpc>
              <a:buFont typeface="Arial" panose="020B0604020202020204" pitchFamily="34" charset="0"/>
              <a:buChar char="•"/>
            </a:pPr>
            <a:r>
              <a:rPr lang="en-IN" sz="1800" b="1" i="0" u="none" strike="noStrike" dirty="0">
                <a:solidFill>
                  <a:srgbClr val="000000"/>
                </a:solidFill>
                <a:effectLst/>
                <a:latin typeface="Times New Roman" panose="02020603050405020304" pitchFamily="18" charset="0"/>
              </a:rPr>
              <a:t>/</a:t>
            </a:r>
            <a:r>
              <a:rPr lang="en-IN" sz="1800" b="1" i="0" u="none" strike="noStrike" dirty="0" err="1">
                <a:solidFill>
                  <a:srgbClr val="000000"/>
                </a:solidFill>
                <a:effectLst/>
                <a:latin typeface="Times New Roman" panose="02020603050405020304" pitchFamily="18" charset="0"/>
              </a:rPr>
              <a:t>sdcard</a:t>
            </a:r>
            <a:r>
              <a:rPr lang="en-IN" sz="1800" b="1" i="0" u="none" strike="noStrike" dirty="0">
                <a:solidFill>
                  <a:srgbClr val="000000"/>
                </a:solidFill>
                <a:effectLst/>
                <a:latin typeface="Times New Roman" panose="02020603050405020304" pitchFamily="18" charset="0"/>
              </a:rPr>
              <a:t> (/storage/emulated/0)</a:t>
            </a:r>
            <a:r>
              <a:rPr lang="en-IN" sz="1800" b="0" i="0" u="none" strike="noStrike" dirty="0">
                <a:solidFill>
                  <a:srgbClr val="000000"/>
                </a:solidFill>
                <a:effectLst/>
                <a:latin typeface="Times New Roman" panose="02020603050405020304" pitchFamily="18" charset="0"/>
              </a:rPr>
              <a:t> – User-accessible storage for media files, downloads, etc</a:t>
            </a:r>
            <a:r>
              <a:rPr lang="en-IN" sz="1800" b="0" i="0" u="none" strike="noStrike" dirty="0">
                <a:solidFill>
                  <a:srgbClr val="000000"/>
                </a:solidFill>
                <a:effectLst/>
                <a:latin typeface="Calibri" panose="020F0502020204030204" pitchFamily="34" charset="0"/>
              </a:rPr>
              <a:t>.</a:t>
            </a:r>
            <a:endParaRPr lang="en-IN" sz="1800" b="1"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146711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434445-E6EB-1F65-D98C-F14EC346782A}"/>
              </a:ext>
            </a:extLst>
          </p:cNvPr>
          <p:cNvSpPr txBox="1"/>
          <p:nvPr/>
        </p:nvSpPr>
        <p:spPr>
          <a:xfrm>
            <a:off x="874745" y="1044658"/>
            <a:ext cx="10321990" cy="3357137"/>
          </a:xfrm>
          <a:prstGeom prst="rect">
            <a:avLst/>
          </a:prstGeom>
          <a:noFill/>
        </p:spPr>
        <p:txBody>
          <a:bodyPr wrap="square">
            <a:spAutoFit/>
          </a:bodyPr>
          <a:lstStyle/>
          <a:p>
            <a:pPr rtl="0">
              <a:lnSpc>
                <a:spcPct val="150000"/>
              </a:lnSpc>
            </a:pPr>
            <a:r>
              <a:rPr lang="en-US" sz="2400" b="1" i="0" u="none" strike="noStrike" dirty="0">
                <a:solidFill>
                  <a:srgbClr val="000000"/>
                </a:solidFill>
                <a:effectLst/>
                <a:latin typeface="Times New Roman" panose="02020603050405020304" pitchFamily="18" charset="0"/>
              </a:rPr>
              <a:t>How These Partitions Work Together</a:t>
            </a:r>
            <a:endParaRPr lang="en-US" sz="2400" b="0" dirty="0">
              <a:effectLst/>
            </a:endParaRPr>
          </a:p>
          <a:p>
            <a:pPr rtl="0" fontAlgn="base">
              <a:lnSpc>
                <a:spcPct val="150000"/>
              </a:lnSpc>
              <a:buFont typeface="+mj-lt"/>
              <a:buAutoNum type="arabicPeriod"/>
            </a:pPr>
            <a:r>
              <a:rPr lang="en-US" sz="2400" b="0" i="0" u="none" strike="noStrike" dirty="0">
                <a:solidFill>
                  <a:srgbClr val="000000"/>
                </a:solidFill>
                <a:effectLst/>
                <a:latin typeface="Times New Roman" panose="02020603050405020304" pitchFamily="18" charset="0"/>
              </a:rPr>
              <a:t>When you </a:t>
            </a:r>
            <a:r>
              <a:rPr lang="en-US" sz="2400" b="1" i="0" u="none" strike="noStrike" dirty="0">
                <a:solidFill>
                  <a:srgbClr val="000000"/>
                </a:solidFill>
                <a:effectLst/>
                <a:latin typeface="Times New Roman" panose="02020603050405020304" pitchFamily="18" charset="0"/>
              </a:rPr>
              <a:t>power on</a:t>
            </a:r>
            <a:r>
              <a:rPr lang="en-US" sz="2400" b="0" i="0" u="none" strike="noStrike" dirty="0">
                <a:solidFill>
                  <a:srgbClr val="000000"/>
                </a:solidFill>
                <a:effectLst/>
                <a:latin typeface="Times New Roman" panose="02020603050405020304" pitchFamily="18" charset="0"/>
              </a:rPr>
              <a:t> your phone, the </a:t>
            </a:r>
            <a:r>
              <a:rPr lang="en-US" sz="2400" b="1" i="0" u="none" strike="noStrike" dirty="0">
                <a:solidFill>
                  <a:srgbClr val="000000"/>
                </a:solidFill>
                <a:effectLst/>
                <a:latin typeface="Times New Roman" panose="02020603050405020304" pitchFamily="18" charset="0"/>
              </a:rPr>
              <a:t>/boot</a:t>
            </a:r>
            <a:r>
              <a:rPr lang="en-US" sz="2400" b="0" i="0" u="none" strike="noStrike" dirty="0">
                <a:solidFill>
                  <a:srgbClr val="000000"/>
                </a:solidFill>
                <a:effectLst/>
                <a:latin typeface="Times New Roman" panose="02020603050405020304" pitchFamily="18" charset="0"/>
              </a:rPr>
              <a:t> partition starts the system.</a:t>
            </a:r>
            <a:endParaRPr lang="en-US" sz="2400" b="0" i="0" u="none" strike="noStrike" dirty="0">
              <a:solidFill>
                <a:srgbClr val="000000"/>
              </a:solidFill>
              <a:effectLst/>
              <a:latin typeface="Calibri" panose="020F0502020204030204" pitchFamily="34" charset="0"/>
            </a:endParaRPr>
          </a:p>
          <a:p>
            <a:pPr rtl="0" fontAlgn="base">
              <a:lnSpc>
                <a:spcPct val="150000"/>
              </a:lnSpc>
              <a:buFont typeface="+mj-lt"/>
              <a:buAutoNum type="arabicPeriod"/>
            </a:pPr>
            <a:r>
              <a:rPr lang="en-US" sz="2400" b="0" i="0" u="none" strike="noStrike" dirty="0">
                <a:solidFill>
                  <a:srgbClr val="000000"/>
                </a:solidFill>
                <a:effectLst/>
                <a:latin typeface="Times New Roman" panose="02020603050405020304" pitchFamily="18" charset="0"/>
              </a:rPr>
              <a:t>The </a:t>
            </a:r>
            <a:r>
              <a:rPr lang="en-US" sz="2400" b="1" i="0" u="none" strike="noStrike" dirty="0">
                <a:solidFill>
                  <a:srgbClr val="000000"/>
                </a:solidFill>
                <a:effectLst/>
                <a:latin typeface="Times New Roman" panose="02020603050405020304" pitchFamily="18" charset="0"/>
              </a:rPr>
              <a:t>kernel</a:t>
            </a:r>
            <a:r>
              <a:rPr lang="en-US" sz="2400" b="0" i="0" u="none" strike="noStrike" dirty="0">
                <a:solidFill>
                  <a:srgbClr val="000000"/>
                </a:solidFill>
                <a:effectLst/>
                <a:latin typeface="Times New Roman" panose="02020603050405020304" pitchFamily="18" charset="0"/>
              </a:rPr>
              <a:t> loads from </a:t>
            </a:r>
            <a:r>
              <a:rPr lang="en-US" sz="2400" b="1" i="0" u="none" strike="noStrike" dirty="0">
                <a:solidFill>
                  <a:srgbClr val="000000"/>
                </a:solidFill>
                <a:effectLst/>
                <a:latin typeface="Times New Roman" panose="02020603050405020304" pitchFamily="18" charset="0"/>
              </a:rPr>
              <a:t>/boot</a:t>
            </a:r>
            <a:r>
              <a:rPr lang="en-US" sz="2400" b="0" i="0" u="none" strike="noStrike" dirty="0">
                <a:solidFill>
                  <a:srgbClr val="000000"/>
                </a:solidFill>
                <a:effectLst/>
                <a:latin typeface="Times New Roman" panose="02020603050405020304" pitchFamily="18" charset="0"/>
              </a:rPr>
              <a:t> and begins using the </a:t>
            </a:r>
            <a:r>
              <a:rPr lang="en-US" sz="2400" b="1" i="0" u="none" strike="noStrike" dirty="0">
                <a:solidFill>
                  <a:srgbClr val="000000"/>
                </a:solidFill>
                <a:effectLst/>
                <a:latin typeface="Times New Roman" panose="02020603050405020304" pitchFamily="18" charset="0"/>
              </a:rPr>
              <a:t>/system</a:t>
            </a:r>
            <a:r>
              <a:rPr lang="en-US" sz="2400" b="0" i="0" u="none" strike="noStrike" dirty="0">
                <a:solidFill>
                  <a:srgbClr val="000000"/>
                </a:solidFill>
                <a:effectLst/>
                <a:latin typeface="Times New Roman" panose="02020603050405020304" pitchFamily="18" charset="0"/>
              </a:rPr>
              <a:t> partition.</a:t>
            </a:r>
            <a:endParaRPr lang="en-US" sz="2400" b="0" i="0" u="none" strike="noStrike" dirty="0">
              <a:solidFill>
                <a:srgbClr val="000000"/>
              </a:solidFill>
              <a:effectLst/>
              <a:latin typeface="Calibri" panose="020F0502020204030204" pitchFamily="34" charset="0"/>
            </a:endParaRPr>
          </a:p>
          <a:p>
            <a:pPr rtl="0" fontAlgn="base">
              <a:lnSpc>
                <a:spcPct val="150000"/>
              </a:lnSpc>
              <a:buFont typeface="+mj-lt"/>
              <a:buAutoNum type="arabicPeriod"/>
            </a:pPr>
            <a:r>
              <a:rPr lang="en-US" sz="2400" b="0" i="0" u="none" strike="noStrike" dirty="0">
                <a:solidFill>
                  <a:srgbClr val="000000"/>
                </a:solidFill>
                <a:effectLst/>
                <a:latin typeface="Times New Roman" panose="02020603050405020304" pitchFamily="18" charset="0"/>
              </a:rPr>
              <a:t>The </a:t>
            </a:r>
            <a:r>
              <a:rPr lang="en-US" sz="2400" b="1" i="0" u="none" strike="noStrike" dirty="0">
                <a:solidFill>
                  <a:srgbClr val="000000"/>
                </a:solidFill>
                <a:effectLst/>
                <a:latin typeface="Times New Roman" panose="02020603050405020304" pitchFamily="18" charset="0"/>
              </a:rPr>
              <a:t>/vendor</a:t>
            </a:r>
            <a:r>
              <a:rPr lang="en-US" sz="2400" b="0" i="0" u="none" strike="noStrike" dirty="0">
                <a:solidFill>
                  <a:srgbClr val="000000"/>
                </a:solidFill>
                <a:effectLst/>
                <a:latin typeface="Times New Roman" panose="02020603050405020304" pitchFamily="18" charset="0"/>
              </a:rPr>
              <a:t> partition ensures hardware compatibility.</a:t>
            </a:r>
            <a:endParaRPr lang="en-US" sz="2400" b="0" i="0" u="none" strike="noStrike" dirty="0">
              <a:solidFill>
                <a:srgbClr val="000000"/>
              </a:solidFill>
              <a:effectLst/>
              <a:latin typeface="Calibri" panose="020F0502020204030204" pitchFamily="34" charset="0"/>
            </a:endParaRPr>
          </a:p>
          <a:p>
            <a:pPr rtl="0" fontAlgn="base">
              <a:lnSpc>
                <a:spcPct val="150000"/>
              </a:lnSpc>
              <a:buFont typeface="+mj-lt"/>
              <a:buAutoNum type="arabicPeriod"/>
            </a:pPr>
            <a:r>
              <a:rPr lang="en-US" sz="2400" b="0" i="0" u="none" strike="noStrike" dirty="0">
                <a:solidFill>
                  <a:srgbClr val="000000"/>
                </a:solidFill>
                <a:effectLst/>
                <a:latin typeface="Times New Roman" panose="02020603050405020304" pitchFamily="18" charset="0"/>
              </a:rPr>
              <a:t>Apps and settings are retrieved from the </a:t>
            </a:r>
            <a:r>
              <a:rPr lang="en-US" sz="2400" b="1" i="0" u="none" strike="noStrike" dirty="0">
                <a:solidFill>
                  <a:srgbClr val="000000"/>
                </a:solidFill>
                <a:effectLst/>
                <a:latin typeface="Times New Roman" panose="02020603050405020304" pitchFamily="18" charset="0"/>
              </a:rPr>
              <a:t>/data</a:t>
            </a:r>
            <a:r>
              <a:rPr lang="en-US" sz="2400" b="0" i="0" u="none" strike="noStrike" dirty="0">
                <a:solidFill>
                  <a:srgbClr val="000000"/>
                </a:solidFill>
                <a:effectLst/>
                <a:latin typeface="Times New Roman" panose="02020603050405020304" pitchFamily="18" charset="0"/>
              </a:rPr>
              <a:t> partition.</a:t>
            </a:r>
            <a:endParaRPr lang="en-US" sz="2400" b="0" i="0" u="none" strike="noStrike" dirty="0">
              <a:solidFill>
                <a:srgbClr val="000000"/>
              </a:solidFill>
              <a:effectLst/>
              <a:latin typeface="Calibri" panose="020F0502020204030204" pitchFamily="34" charset="0"/>
            </a:endParaRPr>
          </a:p>
          <a:p>
            <a:pPr rtl="0" fontAlgn="base">
              <a:lnSpc>
                <a:spcPct val="150000"/>
              </a:lnSpc>
              <a:buFont typeface="+mj-lt"/>
              <a:buAutoNum type="arabicPeriod"/>
            </a:pPr>
            <a:r>
              <a:rPr lang="en-US" sz="2400" b="0" i="0" u="none" strike="noStrike" dirty="0">
                <a:solidFill>
                  <a:srgbClr val="000000"/>
                </a:solidFill>
                <a:effectLst/>
                <a:latin typeface="Times New Roman" panose="02020603050405020304" pitchFamily="18" charset="0"/>
              </a:rPr>
              <a:t>If a problem occurs, you can use the </a:t>
            </a:r>
            <a:r>
              <a:rPr lang="en-US" sz="2400" b="1" i="0" u="none" strike="noStrike" dirty="0">
                <a:solidFill>
                  <a:srgbClr val="000000"/>
                </a:solidFill>
                <a:effectLst/>
                <a:latin typeface="Times New Roman" panose="02020603050405020304" pitchFamily="18" charset="0"/>
              </a:rPr>
              <a:t>/recovery</a:t>
            </a:r>
            <a:r>
              <a:rPr lang="en-US" sz="2400" b="0" i="0" u="none" strike="noStrike" dirty="0">
                <a:solidFill>
                  <a:srgbClr val="000000"/>
                </a:solidFill>
                <a:effectLst/>
                <a:latin typeface="Times New Roman" panose="02020603050405020304" pitchFamily="18" charset="0"/>
              </a:rPr>
              <a:t> partition for troubleshooting</a:t>
            </a:r>
            <a:r>
              <a:rPr lang="en-US" sz="2400" b="0" i="0" u="none" strike="noStrike" dirty="0">
                <a:solidFill>
                  <a:srgbClr val="000000"/>
                </a:solidFill>
                <a:effectLst/>
                <a:latin typeface="Calibri" panose="020F0502020204030204" pitchFamily="34" charset="0"/>
              </a:rPr>
              <a:t>.</a:t>
            </a:r>
          </a:p>
        </p:txBody>
      </p:sp>
    </p:spTree>
    <p:extLst>
      <p:ext uri="{BB962C8B-B14F-4D97-AF65-F5344CB8AC3E}">
        <p14:creationId xmlns:p14="http://schemas.microsoft.com/office/powerpoint/2010/main" val="1314229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5CC8FD4-5196-5C89-E84F-B46F6EBA4DE4}"/>
              </a:ext>
            </a:extLst>
          </p:cNvPr>
          <p:cNvGraphicFramePr>
            <a:graphicFrameLocks noGrp="1"/>
          </p:cNvGraphicFramePr>
          <p:nvPr>
            <p:extLst>
              <p:ext uri="{D42A27DB-BD31-4B8C-83A1-F6EECF244321}">
                <p14:modId xmlns:p14="http://schemas.microsoft.com/office/powerpoint/2010/main" val="3061895382"/>
              </p:ext>
            </p:extLst>
          </p:nvPr>
        </p:nvGraphicFramePr>
        <p:xfrm>
          <a:off x="1408922" y="1651517"/>
          <a:ext cx="9470571" cy="4525346"/>
        </p:xfrm>
        <a:graphic>
          <a:graphicData uri="http://schemas.openxmlformats.org/drawingml/2006/table">
            <a:tbl>
              <a:tblPr/>
              <a:tblGrid>
                <a:gridCol w="3156857">
                  <a:extLst>
                    <a:ext uri="{9D8B030D-6E8A-4147-A177-3AD203B41FA5}">
                      <a16:colId xmlns:a16="http://schemas.microsoft.com/office/drawing/2014/main" val="1907269064"/>
                    </a:ext>
                  </a:extLst>
                </a:gridCol>
                <a:gridCol w="3156857">
                  <a:extLst>
                    <a:ext uri="{9D8B030D-6E8A-4147-A177-3AD203B41FA5}">
                      <a16:colId xmlns:a16="http://schemas.microsoft.com/office/drawing/2014/main" val="3744176243"/>
                    </a:ext>
                  </a:extLst>
                </a:gridCol>
                <a:gridCol w="3156857">
                  <a:extLst>
                    <a:ext uri="{9D8B030D-6E8A-4147-A177-3AD203B41FA5}">
                      <a16:colId xmlns:a16="http://schemas.microsoft.com/office/drawing/2014/main" val="1814771880"/>
                    </a:ext>
                  </a:extLst>
                </a:gridCol>
              </a:tblGrid>
              <a:tr h="521791">
                <a:tc>
                  <a:txBody>
                    <a:bodyPr/>
                    <a:lstStyle/>
                    <a:p>
                      <a:pPr rtl="0" fontAlgn="ctr"/>
                      <a:r>
                        <a:rPr lang="en-IN" sz="1800" b="1" i="0" u="none" strike="noStrike">
                          <a:solidFill>
                            <a:srgbClr val="FFFFFF"/>
                          </a:solidFill>
                          <a:effectLst/>
                          <a:latin typeface="Calibri" panose="020F0502020204030204" pitchFamily="34" charset="0"/>
                        </a:rPr>
                        <a:t>Storage Type</a:t>
                      </a:r>
                      <a:endParaRPr lang="en-IN">
                        <a:effectLst/>
                      </a:endParaRPr>
                    </a:p>
                  </a:txBody>
                  <a:tcPr marL="76200" marR="76200" marT="38100" marB="38100"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4472C4"/>
                    </a:solidFill>
                  </a:tcPr>
                </a:tc>
                <a:tc>
                  <a:txBody>
                    <a:bodyPr/>
                    <a:lstStyle/>
                    <a:p>
                      <a:pPr rtl="0" fontAlgn="ctr"/>
                      <a:r>
                        <a:rPr lang="en-IN" sz="1800" b="1" i="0" u="none" strike="noStrike">
                          <a:solidFill>
                            <a:srgbClr val="FFFFFF"/>
                          </a:solidFill>
                          <a:effectLst/>
                          <a:latin typeface="Calibri" panose="020F0502020204030204" pitchFamily="34" charset="0"/>
                        </a:rPr>
                        <a:t>File System Used</a:t>
                      </a:r>
                      <a:endParaRPr lang="en-IN">
                        <a:effectLst/>
                      </a:endParaRPr>
                    </a:p>
                  </a:txBody>
                  <a:tcPr marL="76200" marR="76200" marT="38100" marB="38100"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4472C4"/>
                    </a:solidFill>
                  </a:tcPr>
                </a:tc>
                <a:tc>
                  <a:txBody>
                    <a:bodyPr/>
                    <a:lstStyle/>
                    <a:p>
                      <a:pPr rtl="0" fontAlgn="ctr"/>
                      <a:r>
                        <a:rPr lang="en-IN" sz="1800" b="1" i="0" u="none" strike="noStrike">
                          <a:solidFill>
                            <a:srgbClr val="FFFFFF"/>
                          </a:solidFill>
                          <a:effectLst/>
                          <a:latin typeface="Calibri" panose="020F0502020204030204" pitchFamily="34" charset="0"/>
                        </a:rPr>
                        <a:t>Purpose</a:t>
                      </a:r>
                      <a:endParaRPr lang="en-IN">
                        <a:effectLst/>
                      </a:endParaRPr>
                    </a:p>
                  </a:txBody>
                  <a:tcPr marL="76200" marR="76200" marT="38100" marB="38100"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3048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1719994315"/>
                  </a:ext>
                </a:extLst>
              </a:tr>
              <a:tr h="901274">
                <a:tc>
                  <a:txBody>
                    <a:bodyPr/>
                    <a:lstStyle/>
                    <a:p>
                      <a:pPr rtl="0" fontAlgn="ctr"/>
                      <a:r>
                        <a:rPr lang="en-IN" sz="1800" b="1" i="0" u="none" strike="noStrike" dirty="0">
                          <a:solidFill>
                            <a:srgbClr val="000000"/>
                          </a:solidFill>
                          <a:effectLst/>
                          <a:latin typeface="Calibri" panose="020F0502020204030204" pitchFamily="34" charset="0"/>
                        </a:rPr>
                        <a:t>Internal Storage</a:t>
                      </a:r>
                      <a:endParaRPr lang="en-IN" dirty="0">
                        <a:effectLst/>
                      </a:endParaRPr>
                    </a:p>
                  </a:txBody>
                  <a:tcPr marL="76200" marR="76200" marT="38100" marB="38100"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rtl="0" fontAlgn="ctr"/>
                      <a:r>
                        <a:rPr lang="en-IN" sz="1800" b="1" i="0" u="none" strike="noStrike">
                          <a:solidFill>
                            <a:srgbClr val="000000"/>
                          </a:solidFill>
                          <a:effectLst/>
                          <a:latin typeface="Calibri" panose="020F0502020204030204" pitchFamily="34" charset="0"/>
                        </a:rPr>
                        <a:t>ext4, F2FS</a:t>
                      </a:r>
                      <a:endParaRPr lang="en-IN">
                        <a:effectLst/>
                      </a:endParaRPr>
                    </a:p>
                  </a:txBody>
                  <a:tcPr marL="76200" marR="76200" marT="38100" marB="38100"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rtl="0" fontAlgn="ctr"/>
                      <a:r>
                        <a:rPr lang="en-IN" sz="1800" b="0" i="0" u="none" strike="noStrike">
                          <a:solidFill>
                            <a:srgbClr val="000000"/>
                          </a:solidFill>
                          <a:effectLst/>
                          <a:latin typeface="Calibri" panose="020F0502020204030204" pitchFamily="34" charset="0"/>
                        </a:rPr>
                        <a:t>Stores system files, app data, and settings.</a:t>
                      </a:r>
                      <a:endParaRPr lang="en-IN">
                        <a:effectLst/>
                      </a:endParaRPr>
                    </a:p>
                  </a:txBody>
                  <a:tcPr marL="76200" marR="76200" marT="38100" marB="38100"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30480"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1982608783"/>
                  </a:ext>
                </a:extLst>
              </a:tr>
              <a:tr h="901274">
                <a:tc>
                  <a:txBody>
                    <a:bodyPr/>
                    <a:lstStyle/>
                    <a:p>
                      <a:pPr rtl="0" fontAlgn="ctr"/>
                      <a:r>
                        <a:rPr lang="en-IN" sz="1800" b="1" i="0" u="none" strike="noStrike">
                          <a:solidFill>
                            <a:srgbClr val="000000"/>
                          </a:solidFill>
                          <a:effectLst/>
                          <a:latin typeface="Calibri" panose="020F0502020204030204" pitchFamily="34" charset="0"/>
                        </a:rPr>
                        <a:t>SD Cards (Older)</a:t>
                      </a:r>
                      <a:endParaRPr lang="en-IN">
                        <a:effectLst/>
                      </a:endParaRPr>
                    </a:p>
                  </a:txBody>
                  <a:tcPr marL="76200" marR="76200" marT="38100" marB="38100"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rtl="0" fontAlgn="ctr"/>
                      <a:r>
                        <a:rPr lang="en-IN" sz="1800" b="1" i="0" u="none" strike="noStrike">
                          <a:solidFill>
                            <a:srgbClr val="000000"/>
                          </a:solidFill>
                          <a:effectLst/>
                          <a:latin typeface="Calibri" panose="020F0502020204030204" pitchFamily="34" charset="0"/>
                        </a:rPr>
                        <a:t>FAT32, exFAT</a:t>
                      </a:r>
                      <a:endParaRPr lang="en-IN">
                        <a:effectLst/>
                      </a:endParaRPr>
                    </a:p>
                  </a:txBody>
                  <a:tcPr marL="76200" marR="76200" marT="38100" marB="38100"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rtl="0" fontAlgn="ctr"/>
                      <a:r>
                        <a:rPr lang="en-US" sz="1800" b="0" i="0" u="none" strike="noStrike">
                          <a:solidFill>
                            <a:srgbClr val="000000"/>
                          </a:solidFill>
                          <a:effectLst/>
                          <a:latin typeface="Calibri" panose="020F0502020204030204" pitchFamily="34" charset="0"/>
                        </a:rPr>
                        <a:t>Used for media files (photos, videos, music).</a:t>
                      </a:r>
                      <a:endParaRPr lang="en-US">
                        <a:effectLst/>
                      </a:endParaRPr>
                    </a:p>
                  </a:txBody>
                  <a:tcPr marL="76200" marR="76200" marT="38100" marB="38100"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3434230104"/>
                  </a:ext>
                </a:extLst>
              </a:tr>
              <a:tr h="777942">
                <a:tc>
                  <a:txBody>
                    <a:bodyPr/>
                    <a:lstStyle/>
                    <a:p>
                      <a:pPr rtl="0" fontAlgn="ctr"/>
                      <a:r>
                        <a:rPr lang="en-IN" sz="1800" b="1" i="0" u="none" strike="noStrike">
                          <a:solidFill>
                            <a:srgbClr val="000000"/>
                          </a:solidFill>
                          <a:effectLst/>
                          <a:latin typeface="Calibri" panose="020F0502020204030204" pitchFamily="34" charset="0"/>
                        </a:rPr>
                        <a:t>SD Cards (Newer)</a:t>
                      </a:r>
                      <a:endParaRPr lang="en-IN">
                        <a:effectLst/>
                      </a:endParaRPr>
                    </a:p>
                  </a:txBody>
                  <a:tcPr marL="76200" marR="76200" marT="38100" marB="38100"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rtl="0" fontAlgn="ctr"/>
                      <a:r>
                        <a:rPr lang="en-IN" sz="1800" b="1" i="0" u="none" strike="noStrike">
                          <a:solidFill>
                            <a:srgbClr val="000000"/>
                          </a:solidFill>
                          <a:effectLst/>
                          <a:latin typeface="Calibri" panose="020F0502020204030204" pitchFamily="34" charset="0"/>
                        </a:rPr>
                        <a:t>exFAT, NTFS</a:t>
                      </a:r>
                      <a:endParaRPr lang="en-IN">
                        <a:effectLst/>
                      </a:endParaRPr>
                    </a:p>
                  </a:txBody>
                  <a:tcPr marL="76200" marR="76200" marT="38100" marB="38100"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rtl="0" fontAlgn="ctr"/>
                      <a:r>
                        <a:rPr lang="en-IN" sz="1800" b="0" i="0" u="none" strike="noStrike">
                          <a:solidFill>
                            <a:srgbClr val="000000"/>
                          </a:solidFill>
                          <a:effectLst/>
                          <a:latin typeface="Calibri" panose="020F0502020204030204" pitchFamily="34" charset="0"/>
                        </a:rPr>
                        <a:t>Supports large files (4GB+).</a:t>
                      </a:r>
                      <a:endParaRPr lang="en-IN">
                        <a:effectLst/>
                      </a:endParaRPr>
                    </a:p>
                  </a:txBody>
                  <a:tcPr marL="76200" marR="76200" marT="38100" marB="38100"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952794015"/>
                  </a:ext>
                </a:extLst>
              </a:tr>
              <a:tr h="901274">
                <a:tc>
                  <a:txBody>
                    <a:bodyPr/>
                    <a:lstStyle/>
                    <a:p>
                      <a:pPr rtl="0" fontAlgn="ctr"/>
                      <a:r>
                        <a:rPr lang="en-IN" sz="1800" b="1" i="0" u="none" strike="noStrike">
                          <a:solidFill>
                            <a:srgbClr val="000000"/>
                          </a:solidFill>
                          <a:effectLst/>
                          <a:latin typeface="Calibri" panose="020F0502020204030204" pitchFamily="34" charset="0"/>
                        </a:rPr>
                        <a:t>Virtual Storage</a:t>
                      </a:r>
                      <a:endParaRPr lang="en-IN">
                        <a:effectLst/>
                      </a:endParaRPr>
                    </a:p>
                  </a:txBody>
                  <a:tcPr marL="76200" marR="76200" marT="38100" marB="38100"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rtl="0" fontAlgn="ctr"/>
                      <a:r>
                        <a:rPr lang="en-IN" sz="1800" b="1" i="0" u="none" strike="noStrike">
                          <a:solidFill>
                            <a:srgbClr val="000000"/>
                          </a:solidFill>
                          <a:effectLst/>
                          <a:latin typeface="Calibri" panose="020F0502020204030204" pitchFamily="34" charset="0"/>
                        </a:rPr>
                        <a:t>Emulated (FUSE)</a:t>
                      </a:r>
                      <a:endParaRPr lang="en-IN">
                        <a:effectLst/>
                      </a:endParaRPr>
                    </a:p>
                  </a:txBody>
                  <a:tcPr marL="76200" marR="76200" marT="38100" marB="38100"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tc>
                  <a:txBody>
                    <a:bodyPr/>
                    <a:lstStyle/>
                    <a:p>
                      <a:pPr rtl="0" fontAlgn="ctr"/>
                      <a:r>
                        <a:rPr lang="en-US" sz="1800" b="0" i="0" u="none" strike="noStrike">
                          <a:solidFill>
                            <a:srgbClr val="000000"/>
                          </a:solidFill>
                          <a:effectLst/>
                          <a:latin typeface="Calibri" panose="020F0502020204030204" pitchFamily="34" charset="0"/>
                        </a:rPr>
                        <a:t>Provides a unified view of storage to apps.</a:t>
                      </a:r>
                      <a:endParaRPr lang="en-US">
                        <a:effectLst/>
                      </a:endParaRPr>
                    </a:p>
                  </a:txBody>
                  <a:tcPr marL="76200" marR="76200" marT="38100" marB="38100" anchor="ctr">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E8EBF5"/>
                    </a:solidFill>
                  </a:tcPr>
                </a:tc>
                <a:extLst>
                  <a:ext uri="{0D108BD9-81ED-4DB2-BD59-A6C34878D82A}">
                    <a16:rowId xmlns:a16="http://schemas.microsoft.com/office/drawing/2014/main" val="2477338500"/>
                  </a:ext>
                </a:extLst>
              </a:tr>
              <a:tr h="521791">
                <a:tc>
                  <a:txBody>
                    <a:bodyPr/>
                    <a:lstStyle/>
                    <a:p>
                      <a:pPr fontAlgn="t"/>
                      <a:r>
                        <a:rPr lang="en-IN">
                          <a:effectLst/>
                        </a:rPr>
                        <a:t> </a:t>
                      </a:r>
                    </a:p>
                  </a:txBody>
                  <a:tcPr marL="76200" marR="76200" marT="38100" marB="38100">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fontAlgn="t"/>
                      <a:r>
                        <a:rPr lang="en-IN">
                          <a:effectLst/>
                        </a:rPr>
                        <a:t> </a:t>
                      </a:r>
                    </a:p>
                  </a:txBody>
                  <a:tcPr marL="76200" marR="76200" marT="38100" marB="38100">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tc>
                  <a:txBody>
                    <a:bodyPr/>
                    <a:lstStyle/>
                    <a:p>
                      <a:pPr fontAlgn="t"/>
                      <a:r>
                        <a:rPr lang="en-IN" dirty="0">
                          <a:effectLst/>
                        </a:rPr>
                        <a:t> </a:t>
                      </a:r>
                    </a:p>
                  </a:txBody>
                  <a:tcPr marL="76200" marR="76200" marT="38100" marB="38100">
                    <a:lnL w="10157" cap="flat" cmpd="sng" algn="ctr">
                      <a:solidFill>
                        <a:srgbClr val="FFFFFF"/>
                      </a:solidFill>
                      <a:prstDash val="solid"/>
                      <a:round/>
                      <a:headEnd type="none" w="med" len="med"/>
                      <a:tailEnd type="none" w="med" len="med"/>
                    </a:lnL>
                    <a:lnR w="10157" cap="flat" cmpd="sng" algn="ctr">
                      <a:solidFill>
                        <a:srgbClr val="FFFFFF"/>
                      </a:solidFill>
                      <a:prstDash val="solid"/>
                      <a:round/>
                      <a:headEnd type="none" w="med" len="med"/>
                      <a:tailEnd type="none" w="med" len="med"/>
                    </a:lnR>
                    <a:lnT w="10157" cap="flat" cmpd="sng" algn="ctr">
                      <a:solidFill>
                        <a:srgbClr val="FFFFFF"/>
                      </a:solidFill>
                      <a:prstDash val="solid"/>
                      <a:round/>
                      <a:headEnd type="none" w="med" len="med"/>
                      <a:tailEnd type="none" w="med" len="med"/>
                    </a:lnT>
                    <a:lnB w="10157" cap="flat" cmpd="sng" algn="ctr">
                      <a:solidFill>
                        <a:srgbClr val="FFFFFF"/>
                      </a:solidFill>
                      <a:prstDash val="solid"/>
                      <a:round/>
                      <a:headEnd type="none" w="med" len="med"/>
                      <a:tailEnd type="none" w="med" len="med"/>
                    </a:lnB>
                    <a:solidFill>
                      <a:srgbClr val="CDD4EA"/>
                    </a:solidFill>
                  </a:tcPr>
                </a:tc>
                <a:extLst>
                  <a:ext uri="{0D108BD9-81ED-4DB2-BD59-A6C34878D82A}">
                    <a16:rowId xmlns:a16="http://schemas.microsoft.com/office/drawing/2014/main" val="1128106965"/>
                  </a:ext>
                </a:extLst>
              </a:tr>
            </a:tbl>
          </a:graphicData>
        </a:graphic>
      </p:graphicFrame>
      <p:sp>
        <p:nvSpPr>
          <p:cNvPr id="3" name="Rectangle 1">
            <a:extLst>
              <a:ext uri="{FF2B5EF4-FFF2-40B4-BE49-F238E27FC236}">
                <a16:creationId xmlns:a16="http://schemas.microsoft.com/office/drawing/2014/main" id="{789E5CE7-7F5A-A75A-E2F5-4678C7A30A77}"/>
              </a:ext>
            </a:extLst>
          </p:cNvPr>
          <p:cNvSpPr>
            <a:spLocks noChangeArrowheads="1"/>
          </p:cNvSpPr>
          <p:nvPr/>
        </p:nvSpPr>
        <p:spPr bwMode="auto">
          <a:xfrm>
            <a:off x="2416175" y="218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TextBox 4">
            <a:extLst>
              <a:ext uri="{FF2B5EF4-FFF2-40B4-BE49-F238E27FC236}">
                <a16:creationId xmlns:a16="http://schemas.microsoft.com/office/drawing/2014/main" id="{EC93278E-8A2A-8EFA-A911-CB91593C4F91}"/>
              </a:ext>
            </a:extLst>
          </p:cNvPr>
          <p:cNvSpPr txBox="1"/>
          <p:nvPr/>
        </p:nvSpPr>
        <p:spPr>
          <a:xfrm>
            <a:off x="359227" y="531504"/>
            <a:ext cx="7305868" cy="1015663"/>
          </a:xfrm>
          <a:prstGeom prst="rect">
            <a:avLst/>
          </a:prstGeom>
          <a:noFill/>
        </p:spPr>
        <p:txBody>
          <a:bodyPr wrap="square">
            <a:spAutoFit/>
          </a:bodyPr>
          <a:lstStyle/>
          <a:p>
            <a:pPr algn="ctr" rtl="0"/>
            <a:r>
              <a:rPr lang="en-US" sz="2400" b="0" i="0" u="sng" dirty="0">
                <a:solidFill>
                  <a:srgbClr val="000000"/>
                </a:solidFill>
                <a:effectLst/>
                <a:latin typeface="Algerian" panose="04020705040A02060702" pitchFamily="82" charset="0"/>
              </a:rPr>
              <a:t>File System Types Used in Android</a:t>
            </a:r>
            <a:endParaRPr lang="en-US" sz="2400" b="0" dirty="0">
              <a:effectLst/>
            </a:endParaRPr>
          </a:p>
          <a:p>
            <a:br>
              <a:rPr lang="en-US" dirty="0"/>
            </a:br>
            <a:endParaRPr lang="en-IN" dirty="0"/>
          </a:p>
        </p:txBody>
      </p:sp>
    </p:spTree>
    <p:extLst>
      <p:ext uri="{BB962C8B-B14F-4D97-AF65-F5344CB8AC3E}">
        <p14:creationId xmlns:p14="http://schemas.microsoft.com/office/powerpoint/2010/main" val="4191381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1ADD9C-AE52-3FDE-2AEB-843783ED7099}"/>
              </a:ext>
            </a:extLst>
          </p:cNvPr>
          <p:cNvSpPr txBox="1"/>
          <p:nvPr/>
        </p:nvSpPr>
        <p:spPr>
          <a:xfrm>
            <a:off x="641479" y="390064"/>
            <a:ext cx="9650185" cy="7602081"/>
          </a:xfrm>
          <a:prstGeom prst="rect">
            <a:avLst/>
          </a:prstGeom>
          <a:noFill/>
        </p:spPr>
        <p:txBody>
          <a:bodyPr wrap="square">
            <a:spAutoFit/>
          </a:bodyPr>
          <a:lstStyle/>
          <a:p>
            <a:pPr algn="just" rtl="0">
              <a:lnSpc>
                <a:spcPct val="150000"/>
              </a:lnSpc>
            </a:pPr>
            <a:r>
              <a:rPr lang="en-US" sz="1600" b="1" i="0" u="sng" dirty="0">
                <a:solidFill>
                  <a:srgbClr val="000000"/>
                </a:solidFill>
                <a:effectLst/>
                <a:latin typeface="Times New Roman" panose="02020603050405020304" pitchFamily="18" charset="0"/>
              </a:rPr>
              <a:t>Internal Storage (ext4, F2FS)</a:t>
            </a:r>
            <a:endParaRPr lang="en-US" sz="1600" b="0" dirty="0">
              <a:effectLst/>
            </a:endParaRPr>
          </a:p>
          <a:p>
            <a:pPr algn="just" rtl="0">
              <a:lnSpc>
                <a:spcPct val="150000"/>
              </a:lnSpc>
            </a:pPr>
            <a:br>
              <a:rPr lang="en-US" sz="1600" b="0" dirty="0">
                <a:effectLst/>
              </a:rPr>
            </a:br>
            <a:r>
              <a:rPr lang="en-US" sz="1600" b="1" i="0" u="none" strike="noStrike" dirty="0">
                <a:solidFill>
                  <a:srgbClr val="000000"/>
                </a:solidFill>
                <a:effectLst/>
                <a:latin typeface="Times New Roman" panose="02020603050405020304" pitchFamily="18" charset="0"/>
              </a:rPr>
              <a:t>Purpose:</a:t>
            </a:r>
            <a:r>
              <a:rPr lang="en-US" sz="1600" b="0" i="0" u="none" strike="noStrike" dirty="0">
                <a:solidFill>
                  <a:srgbClr val="000000"/>
                </a:solidFill>
                <a:effectLst/>
                <a:latin typeface="Times New Roman" panose="02020603050405020304" pitchFamily="18" charset="0"/>
              </a:rPr>
              <a:t> Stores the </a:t>
            </a:r>
            <a:r>
              <a:rPr lang="en-US" sz="1600" b="1" i="0" u="none" strike="noStrike" dirty="0">
                <a:solidFill>
                  <a:srgbClr val="000000"/>
                </a:solidFill>
                <a:effectLst/>
                <a:latin typeface="Times New Roman" panose="02020603050405020304" pitchFamily="18" charset="0"/>
              </a:rPr>
              <a:t>Android OS, system files, installed apps, and app data</a:t>
            </a:r>
            <a:r>
              <a:rPr lang="en-US" sz="1600" b="0" i="0" u="none" strike="noStrike" dirty="0">
                <a:solidFill>
                  <a:srgbClr val="000000"/>
                </a:solidFill>
                <a:effectLst/>
                <a:latin typeface="Times New Roman" panose="02020603050405020304" pitchFamily="18" charset="0"/>
              </a:rPr>
              <a:t>.</a:t>
            </a:r>
            <a:endParaRPr lang="en-US" sz="1600" b="0" dirty="0">
              <a:effectLst/>
            </a:endParaRPr>
          </a:p>
          <a:p>
            <a:pPr algn="just" rtl="0">
              <a:lnSpc>
                <a:spcPct val="150000"/>
              </a:lnSpc>
            </a:pPr>
            <a:r>
              <a:rPr lang="en-US" sz="1600" b="1" i="0" u="none" strike="noStrike" dirty="0">
                <a:solidFill>
                  <a:srgbClr val="000000"/>
                </a:solidFill>
                <a:effectLst/>
                <a:latin typeface="Times New Roman" panose="02020603050405020304" pitchFamily="18" charset="0"/>
              </a:rPr>
              <a:t>How It Works:</a:t>
            </a:r>
            <a:endParaRPr lang="en-US" sz="1600" b="0" dirty="0">
              <a:effectLst/>
            </a:endParaRPr>
          </a:p>
          <a:p>
            <a:pPr algn="just" rtl="0" fontAlgn="base">
              <a:lnSpc>
                <a:spcPct val="150000"/>
              </a:lnSpc>
              <a:buFont typeface="Arial" panose="020B0604020202020204" pitchFamily="34" charset="0"/>
              <a:buChar char="•"/>
            </a:pPr>
            <a:r>
              <a:rPr lang="en-US" sz="1600" b="0" i="0" u="none" strike="noStrike" dirty="0">
                <a:solidFill>
                  <a:srgbClr val="000000"/>
                </a:solidFill>
                <a:effectLst/>
                <a:latin typeface="Times New Roman" panose="02020603050405020304" pitchFamily="18" charset="0"/>
              </a:rPr>
              <a:t>Internal storage is the </a:t>
            </a:r>
            <a:r>
              <a:rPr lang="en-US" sz="1600" b="1" i="0" u="none" strike="noStrike" dirty="0">
                <a:solidFill>
                  <a:srgbClr val="000000"/>
                </a:solidFill>
                <a:effectLst/>
                <a:latin typeface="Times New Roman" panose="02020603050405020304" pitchFamily="18" charset="0"/>
              </a:rPr>
              <a:t>main storage</a:t>
            </a:r>
            <a:r>
              <a:rPr lang="en-US" sz="1600" b="0" i="0" u="none" strike="noStrike" dirty="0">
                <a:solidFill>
                  <a:srgbClr val="000000"/>
                </a:solidFill>
                <a:effectLst/>
                <a:latin typeface="Times New Roman" panose="02020603050405020304" pitchFamily="18" charset="0"/>
              </a:rPr>
              <a:t> of your phone.</a:t>
            </a:r>
            <a:endParaRPr lang="en-US" sz="1600" b="0" i="0" u="none" strike="noStrike" dirty="0">
              <a:solidFill>
                <a:srgbClr val="000000"/>
              </a:solidFill>
              <a:effectLst/>
              <a:latin typeface="Arial" panose="020B0604020202020204" pitchFamily="34" charset="0"/>
            </a:endParaRPr>
          </a:p>
          <a:p>
            <a:pPr algn="just" rtl="0" fontAlgn="base">
              <a:lnSpc>
                <a:spcPct val="150000"/>
              </a:lnSpc>
              <a:buFont typeface="Arial" panose="020B0604020202020204" pitchFamily="34" charset="0"/>
              <a:buChar char="•"/>
            </a:pPr>
            <a:r>
              <a:rPr lang="en-US" sz="1600" b="0" i="0" u="none" strike="noStrike" dirty="0">
                <a:solidFill>
                  <a:srgbClr val="000000"/>
                </a:solidFill>
                <a:effectLst/>
                <a:latin typeface="Times New Roman" panose="02020603050405020304" pitchFamily="18" charset="0"/>
              </a:rPr>
              <a:t>It holds everything needed to </a:t>
            </a:r>
            <a:r>
              <a:rPr lang="en-US" sz="1600" b="1" i="0" u="none" strike="noStrike" dirty="0">
                <a:solidFill>
                  <a:srgbClr val="000000"/>
                </a:solidFill>
                <a:effectLst/>
                <a:latin typeface="Times New Roman" panose="02020603050405020304" pitchFamily="18" charset="0"/>
              </a:rPr>
              <a:t>boot and run Android</a:t>
            </a:r>
            <a:r>
              <a:rPr lang="en-US" sz="1600" b="0" i="0" u="none" strike="noStrike" dirty="0">
                <a:solidFill>
                  <a:srgbClr val="000000"/>
                </a:solidFill>
                <a:effectLst/>
                <a:latin typeface="Times New Roman" panose="02020603050405020304" pitchFamily="18" charset="0"/>
              </a:rPr>
              <a:t>, including </a:t>
            </a:r>
            <a:r>
              <a:rPr lang="en-US" sz="1600" b="1" i="0" u="none" strike="noStrike" dirty="0">
                <a:solidFill>
                  <a:srgbClr val="000000"/>
                </a:solidFill>
                <a:effectLst/>
                <a:latin typeface="Times New Roman" panose="02020603050405020304" pitchFamily="18" charset="0"/>
              </a:rPr>
              <a:t>pre-installed apps, user-installed apps, and their data</a:t>
            </a:r>
            <a:r>
              <a:rPr lang="en-US" sz="1600" b="0" i="0" u="none" strike="noStrike" dirty="0">
                <a:solidFill>
                  <a:srgbClr val="000000"/>
                </a:solidFill>
                <a:effectLst/>
                <a:latin typeface="Times New Roman" panose="02020603050405020304" pitchFamily="18" charset="0"/>
              </a:rPr>
              <a:t>.</a:t>
            </a:r>
            <a:endParaRPr lang="en-US" sz="1600" b="0" i="0" u="none" strike="noStrike" dirty="0">
              <a:solidFill>
                <a:srgbClr val="000000"/>
              </a:solidFill>
              <a:effectLst/>
              <a:latin typeface="Arial" panose="020B0604020202020204" pitchFamily="34" charset="0"/>
            </a:endParaRPr>
          </a:p>
          <a:p>
            <a:pPr algn="just" rtl="0" fontAlgn="base">
              <a:lnSpc>
                <a:spcPct val="150000"/>
              </a:lnSpc>
              <a:buFont typeface="Arial" panose="020B0604020202020204" pitchFamily="34" charset="0"/>
              <a:buChar char="•"/>
            </a:pPr>
            <a:r>
              <a:rPr lang="en-US" sz="1600" b="0" i="0" u="none" strike="noStrike" dirty="0">
                <a:solidFill>
                  <a:srgbClr val="000000"/>
                </a:solidFill>
                <a:effectLst/>
                <a:latin typeface="Times New Roman" panose="02020603050405020304" pitchFamily="18" charset="0"/>
              </a:rPr>
              <a:t>It is </a:t>
            </a:r>
            <a:r>
              <a:rPr lang="en-US" sz="1600" b="1" i="0" u="none" strike="noStrike" dirty="0">
                <a:solidFill>
                  <a:srgbClr val="000000"/>
                </a:solidFill>
                <a:effectLst/>
                <a:latin typeface="Times New Roman" panose="02020603050405020304" pitchFamily="18" charset="0"/>
              </a:rPr>
              <a:t>not directly accessible</a:t>
            </a:r>
            <a:r>
              <a:rPr lang="en-US" sz="1600" b="0" i="0" u="none" strike="noStrike" dirty="0">
                <a:solidFill>
                  <a:srgbClr val="000000"/>
                </a:solidFill>
                <a:effectLst/>
                <a:latin typeface="Times New Roman" panose="02020603050405020304" pitchFamily="18" charset="0"/>
              </a:rPr>
              <a:t> to users without </a:t>
            </a:r>
            <a:r>
              <a:rPr lang="en-US" sz="1600" b="1" i="0" u="none" strike="noStrike" dirty="0">
                <a:solidFill>
                  <a:srgbClr val="000000"/>
                </a:solidFill>
                <a:effectLst/>
                <a:latin typeface="Times New Roman" panose="02020603050405020304" pitchFamily="18" charset="0"/>
              </a:rPr>
              <a:t>root permissions</a:t>
            </a:r>
            <a:r>
              <a:rPr lang="en-US" sz="1600" b="0" i="0" u="none" strike="noStrike" dirty="0">
                <a:solidFill>
                  <a:srgbClr val="000000"/>
                </a:solidFill>
                <a:effectLst/>
                <a:latin typeface="Times New Roman" panose="02020603050405020304" pitchFamily="18" charset="0"/>
              </a:rPr>
              <a:t>.</a:t>
            </a:r>
            <a:endParaRPr lang="en-US" sz="1600" b="0" i="0" u="none" strike="noStrike" dirty="0">
              <a:solidFill>
                <a:srgbClr val="000000"/>
              </a:solidFill>
              <a:effectLst/>
              <a:latin typeface="Arial" panose="020B0604020202020204" pitchFamily="34" charset="0"/>
            </a:endParaRPr>
          </a:p>
          <a:p>
            <a:pPr algn="just" rtl="0">
              <a:lnSpc>
                <a:spcPct val="150000"/>
              </a:lnSpc>
            </a:pPr>
            <a:r>
              <a:rPr lang="en-US" sz="1600" b="1" i="0" u="none" strike="noStrike" dirty="0">
                <a:solidFill>
                  <a:srgbClr val="000000"/>
                </a:solidFill>
                <a:effectLst/>
                <a:latin typeface="Times New Roman" panose="02020603050405020304" pitchFamily="18" charset="0"/>
              </a:rPr>
              <a:t>File System Used:</a:t>
            </a:r>
            <a:endParaRPr lang="en-US" sz="1600" b="0" dirty="0">
              <a:effectLst/>
            </a:endParaRPr>
          </a:p>
          <a:p>
            <a:pPr algn="just" rtl="0" fontAlgn="base">
              <a:lnSpc>
                <a:spcPct val="150000"/>
              </a:lnSpc>
              <a:buFont typeface="Arial" panose="020B0604020202020204" pitchFamily="34" charset="0"/>
              <a:buChar char="•"/>
            </a:pPr>
            <a:r>
              <a:rPr lang="en-US" sz="1600" b="1" i="0" u="none" strike="noStrike" dirty="0">
                <a:solidFill>
                  <a:srgbClr val="000000"/>
                </a:solidFill>
                <a:effectLst/>
                <a:latin typeface="Times New Roman" panose="02020603050405020304" pitchFamily="18" charset="0"/>
              </a:rPr>
              <a:t>ext4 (Extended File System 4)</a:t>
            </a:r>
            <a:endParaRPr lang="en-US" sz="1600" b="1" i="0" u="none" strike="noStrike" dirty="0">
              <a:solidFill>
                <a:srgbClr val="000000"/>
              </a:solidFill>
              <a:effectLst/>
              <a:latin typeface="Arial" panose="020B0604020202020204" pitchFamily="34" charset="0"/>
            </a:endParaRPr>
          </a:p>
          <a:p>
            <a:pPr marL="742950" lvl="1" indent="-285750" algn="just" rtl="0" fontAlgn="base">
              <a:lnSpc>
                <a:spcPct val="150000"/>
              </a:lnSpc>
              <a:buFont typeface="Arial" panose="020B0604020202020204" pitchFamily="34" charset="0"/>
              <a:buChar char="•"/>
            </a:pPr>
            <a:r>
              <a:rPr lang="en-US" sz="1600" b="0" i="0" u="none" strike="noStrike" dirty="0">
                <a:solidFill>
                  <a:srgbClr val="000000"/>
                </a:solidFill>
                <a:effectLst/>
                <a:latin typeface="Times New Roman" panose="02020603050405020304" pitchFamily="18" charset="0"/>
              </a:rPr>
              <a:t>Default in most Android devices.</a:t>
            </a:r>
            <a:endParaRPr lang="en-US" sz="1600" b="0" i="0" u="none" strike="noStrike" dirty="0">
              <a:solidFill>
                <a:srgbClr val="000000"/>
              </a:solidFill>
              <a:effectLst/>
              <a:latin typeface="Arial" panose="020B0604020202020204" pitchFamily="34" charset="0"/>
            </a:endParaRPr>
          </a:p>
          <a:p>
            <a:pPr marL="742950" lvl="1" indent="-285750" algn="just" rtl="0" fontAlgn="base">
              <a:lnSpc>
                <a:spcPct val="150000"/>
              </a:lnSpc>
              <a:buFont typeface="Arial" panose="020B0604020202020204" pitchFamily="34" charset="0"/>
              <a:buChar char="•"/>
            </a:pPr>
            <a:r>
              <a:rPr lang="en-US" sz="1600" b="0" i="0" u="none" strike="noStrike" dirty="0">
                <a:solidFill>
                  <a:srgbClr val="000000"/>
                </a:solidFill>
                <a:effectLst/>
                <a:latin typeface="Times New Roman" panose="02020603050405020304" pitchFamily="18" charset="0"/>
              </a:rPr>
              <a:t>Uses </a:t>
            </a:r>
            <a:r>
              <a:rPr lang="en-US" sz="1600" b="1" i="0" u="none" strike="noStrike" dirty="0">
                <a:solidFill>
                  <a:srgbClr val="000000"/>
                </a:solidFill>
                <a:effectLst/>
                <a:latin typeface="Times New Roman" panose="02020603050405020304" pitchFamily="18" charset="0"/>
              </a:rPr>
              <a:t>journaling</a:t>
            </a:r>
            <a:r>
              <a:rPr lang="en-US" sz="1600" b="0" i="0" u="none" strike="noStrike" dirty="0">
                <a:solidFill>
                  <a:srgbClr val="000000"/>
                </a:solidFill>
                <a:effectLst/>
                <a:latin typeface="Times New Roman" panose="02020603050405020304" pitchFamily="18" charset="0"/>
              </a:rPr>
              <a:t> (prevents data corruption if the phone crashes).</a:t>
            </a:r>
            <a:endParaRPr lang="en-US" sz="1600" b="0" i="0" u="none" strike="noStrike" dirty="0">
              <a:solidFill>
                <a:srgbClr val="000000"/>
              </a:solidFill>
              <a:effectLst/>
              <a:latin typeface="Arial" panose="020B0604020202020204" pitchFamily="34" charset="0"/>
            </a:endParaRPr>
          </a:p>
          <a:p>
            <a:pPr marL="742950" lvl="1" indent="-285750" algn="just" rtl="0" fontAlgn="base">
              <a:lnSpc>
                <a:spcPct val="150000"/>
              </a:lnSpc>
              <a:buFont typeface="Arial" panose="020B0604020202020204" pitchFamily="34" charset="0"/>
              <a:buChar char="•"/>
            </a:pPr>
            <a:r>
              <a:rPr lang="en-US" sz="1600" b="0" i="0" u="none" strike="noStrike" dirty="0">
                <a:solidFill>
                  <a:srgbClr val="000000"/>
                </a:solidFill>
                <a:effectLst/>
                <a:latin typeface="Times New Roman" panose="02020603050405020304" pitchFamily="18" charset="0"/>
              </a:rPr>
              <a:t>Efficient for </a:t>
            </a:r>
            <a:r>
              <a:rPr lang="en-US" sz="1600" b="1" i="0" u="none" strike="noStrike" dirty="0">
                <a:solidFill>
                  <a:srgbClr val="000000"/>
                </a:solidFill>
                <a:effectLst/>
                <a:latin typeface="Times New Roman" panose="02020603050405020304" pitchFamily="18" charset="0"/>
              </a:rPr>
              <a:t>general use cases</a:t>
            </a:r>
            <a:r>
              <a:rPr lang="en-US" sz="1600" b="0" i="0" u="none" strike="noStrike" dirty="0">
                <a:solidFill>
                  <a:srgbClr val="000000"/>
                </a:solidFill>
                <a:effectLst/>
                <a:latin typeface="Times New Roman" panose="02020603050405020304" pitchFamily="18" charset="0"/>
              </a:rPr>
              <a:t>.</a:t>
            </a:r>
            <a:endParaRPr lang="en-US" sz="1600" b="0" i="0" u="none" strike="noStrike" dirty="0">
              <a:solidFill>
                <a:srgbClr val="000000"/>
              </a:solidFill>
              <a:effectLst/>
              <a:latin typeface="Arial" panose="020B0604020202020204" pitchFamily="34" charset="0"/>
            </a:endParaRPr>
          </a:p>
          <a:p>
            <a:pPr algn="just" rtl="0" fontAlgn="base">
              <a:lnSpc>
                <a:spcPct val="150000"/>
              </a:lnSpc>
              <a:buFont typeface="Arial" panose="020B0604020202020204" pitchFamily="34" charset="0"/>
              <a:buChar char="•"/>
            </a:pPr>
            <a:r>
              <a:rPr lang="en-US" sz="1600" b="1" i="0" u="none" strike="noStrike" dirty="0">
                <a:solidFill>
                  <a:srgbClr val="000000"/>
                </a:solidFill>
                <a:effectLst/>
                <a:latin typeface="Times New Roman" panose="02020603050405020304" pitchFamily="18" charset="0"/>
              </a:rPr>
              <a:t>F2FS (Flash-Friendly File System)</a:t>
            </a:r>
            <a:endParaRPr lang="en-US" sz="1600" b="1" i="0" u="none" strike="noStrike" dirty="0">
              <a:solidFill>
                <a:srgbClr val="000000"/>
              </a:solidFill>
              <a:effectLst/>
              <a:latin typeface="Arial" panose="020B0604020202020204" pitchFamily="34" charset="0"/>
            </a:endParaRPr>
          </a:p>
          <a:p>
            <a:pPr marL="742950" lvl="1" indent="-285750" algn="just" rtl="0" fontAlgn="base">
              <a:lnSpc>
                <a:spcPct val="150000"/>
              </a:lnSpc>
              <a:buFont typeface="Arial" panose="020B0604020202020204" pitchFamily="34" charset="0"/>
              <a:buChar char="•"/>
            </a:pPr>
            <a:r>
              <a:rPr lang="en-US" sz="1600" b="0" i="0" u="none" strike="noStrike" dirty="0">
                <a:solidFill>
                  <a:srgbClr val="000000"/>
                </a:solidFill>
                <a:effectLst/>
                <a:latin typeface="Times New Roman" panose="02020603050405020304" pitchFamily="18" charset="0"/>
              </a:rPr>
              <a:t>Designed specifically for </a:t>
            </a:r>
            <a:r>
              <a:rPr lang="en-US" sz="1600" b="1" i="0" u="none" strike="noStrike" dirty="0">
                <a:solidFill>
                  <a:srgbClr val="000000"/>
                </a:solidFill>
                <a:effectLst/>
                <a:latin typeface="Times New Roman" panose="02020603050405020304" pitchFamily="18" charset="0"/>
              </a:rPr>
              <a:t>flash storage (SSDs, eMMC, UFS in phones)</a:t>
            </a:r>
            <a:r>
              <a:rPr lang="en-US" sz="1600" b="0" i="0" u="none" strike="noStrike" dirty="0">
                <a:solidFill>
                  <a:srgbClr val="000000"/>
                </a:solidFill>
                <a:effectLst/>
                <a:latin typeface="Times New Roman" panose="02020603050405020304" pitchFamily="18" charset="0"/>
              </a:rPr>
              <a:t>.</a:t>
            </a:r>
            <a:endParaRPr lang="en-US" sz="1600" b="0" i="0" u="none" strike="noStrike" dirty="0">
              <a:solidFill>
                <a:srgbClr val="000000"/>
              </a:solidFill>
              <a:effectLst/>
              <a:latin typeface="Arial" panose="020B0604020202020204" pitchFamily="34" charset="0"/>
            </a:endParaRPr>
          </a:p>
          <a:p>
            <a:pPr marL="742950" lvl="1" indent="-285750" algn="just" rtl="0" fontAlgn="base">
              <a:lnSpc>
                <a:spcPct val="150000"/>
              </a:lnSpc>
              <a:buFont typeface="Arial" panose="020B0604020202020204" pitchFamily="34" charset="0"/>
              <a:buChar char="•"/>
            </a:pPr>
            <a:r>
              <a:rPr lang="en-US" sz="1600" b="0" i="0" u="none" strike="noStrike" dirty="0">
                <a:solidFill>
                  <a:srgbClr val="000000"/>
                </a:solidFill>
                <a:effectLst/>
                <a:latin typeface="Times New Roman" panose="02020603050405020304" pitchFamily="18" charset="0"/>
              </a:rPr>
              <a:t>Faster than ext4 for handling </a:t>
            </a:r>
            <a:r>
              <a:rPr lang="en-US" sz="1600" b="1" i="0" u="none" strike="noStrike" dirty="0">
                <a:solidFill>
                  <a:srgbClr val="000000"/>
                </a:solidFill>
                <a:effectLst/>
                <a:latin typeface="Times New Roman" panose="02020603050405020304" pitchFamily="18" charset="0"/>
              </a:rPr>
              <a:t>small file writes (e.g., app cache, logs)</a:t>
            </a:r>
            <a:r>
              <a:rPr lang="en-US" sz="1600" b="0" i="0" u="none" strike="noStrike" dirty="0">
                <a:solidFill>
                  <a:srgbClr val="000000"/>
                </a:solidFill>
                <a:effectLst/>
                <a:latin typeface="Times New Roman" panose="02020603050405020304" pitchFamily="18" charset="0"/>
              </a:rPr>
              <a:t>.</a:t>
            </a:r>
            <a:endParaRPr lang="en-US" sz="1600" b="0" i="0" u="none" strike="noStrike" dirty="0">
              <a:solidFill>
                <a:srgbClr val="000000"/>
              </a:solidFill>
              <a:effectLst/>
              <a:latin typeface="Arial" panose="020B0604020202020204" pitchFamily="34" charset="0"/>
            </a:endParaRPr>
          </a:p>
          <a:p>
            <a:pPr marL="742950" lvl="1" indent="-285750" algn="just" rtl="0" fontAlgn="base">
              <a:lnSpc>
                <a:spcPct val="150000"/>
              </a:lnSpc>
              <a:buFont typeface="Arial" panose="020B0604020202020204" pitchFamily="34" charset="0"/>
              <a:buChar char="•"/>
            </a:pPr>
            <a:r>
              <a:rPr lang="en-US" sz="1600" b="0" i="0" u="none" strike="noStrike" dirty="0">
                <a:solidFill>
                  <a:srgbClr val="000000"/>
                </a:solidFill>
                <a:effectLst/>
                <a:latin typeface="Times New Roman" panose="02020603050405020304" pitchFamily="18" charset="0"/>
              </a:rPr>
              <a:t>Some Android devices use </a:t>
            </a:r>
            <a:r>
              <a:rPr lang="en-US" sz="1600" b="1" i="0" u="none" strike="noStrike" dirty="0">
                <a:solidFill>
                  <a:srgbClr val="000000"/>
                </a:solidFill>
                <a:effectLst/>
                <a:latin typeface="Times New Roman" panose="02020603050405020304" pitchFamily="18" charset="0"/>
              </a:rPr>
              <a:t>F2FS for better speed and battery efficiency</a:t>
            </a:r>
            <a:r>
              <a:rPr lang="en-US" sz="1600" b="0" i="0" u="none" strike="noStrike" dirty="0">
                <a:solidFill>
                  <a:srgbClr val="000000"/>
                </a:solidFill>
                <a:effectLst/>
                <a:latin typeface="Times New Roman" panose="02020603050405020304" pitchFamily="18" charset="0"/>
              </a:rPr>
              <a:t>.</a:t>
            </a:r>
            <a:endParaRPr lang="en-US" sz="1600" b="0" i="0" u="none" strike="noStrike" dirty="0">
              <a:solidFill>
                <a:srgbClr val="000000"/>
              </a:solidFill>
              <a:effectLst/>
              <a:latin typeface="Arial" panose="020B0604020202020204" pitchFamily="34" charset="0"/>
            </a:endParaRPr>
          </a:p>
          <a:p>
            <a:br>
              <a:rPr lang="en-US" sz="1600" b="0" dirty="0">
                <a:effectLst/>
              </a:rPr>
            </a:br>
            <a:br>
              <a:rPr lang="en-US" sz="1600" b="0" dirty="0">
                <a:effectLst/>
              </a:rPr>
            </a:br>
            <a:br>
              <a:rPr lang="en-US" sz="1600" b="0" dirty="0">
                <a:effectLst/>
              </a:rPr>
            </a:br>
            <a:br>
              <a:rPr lang="en-US" sz="1600" b="0" dirty="0">
                <a:effectLst/>
              </a:rPr>
            </a:br>
            <a:endParaRPr lang="en-IN" sz="1600" dirty="0"/>
          </a:p>
        </p:txBody>
      </p:sp>
    </p:spTree>
    <p:extLst>
      <p:ext uri="{BB962C8B-B14F-4D97-AF65-F5344CB8AC3E}">
        <p14:creationId xmlns:p14="http://schemas.microsoft.com/office/powerpoint/2010/main" val="325996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01A5B-41DF-0AB0-29E1-945BC4DF0E87}"/>
              </a:ext>
            </a:extLst>
          </p:cNvPr>
          <p:cNvSpPr>
            <a:spLocks noGrp="1"/>
          </p:cNvSpPr>
          <p:nvPr>
            <p:ph type="title"/>
          </p:nvPr>
        </p:nvSpPr>
        <p:spPr>
          <a:xfrm>
            <a:off x="838200" y="648930"/>
            <a:ext cx="10515600" cy="698090"/>
          </a:xfrm>
        </p:spPr>
        <p:txBody>
          <a:bodyPr/>
          <a:lstStyle/>
          <a:p>
            <a:r>
              <a:rPr lang="en-US" sz="44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ADB  Basic Commands</a:t>
            </a:r>
            <a:endParaRPr lang="en-IN" u="sng" dirty="0"/>
          </a:p>
        </p:txBody>
      </p:sp>
      <p:sp>
        <p:nvSpPr>
          <p:cNvPr id="3" name="Rectangle 1">
            <a:extLst>
              <a:ext uri="{FF2B5EF4-FFF2-40B4-BE49-F238E27FC236}">
                <a16:creationId xmlns:a16="http://schemas.microsoft.com/office/drawing/2014/main" id="{23207462-452F-F62A-94FC-7AB52B1AEC2C}"/>
              </a:ext>
            </a:extLst>
          </p:cNvPr>
          <p:cNvSpPr>
            <a:spLocks noChangeArrowheads="1"/>
          </p:cNvSpPr>
          <p:nvPr/>
        </p:nvSpPr>
        <p:spPr bwMode="auto">
          <a:xfrm>
            <a:off x="0" y="-323165"/>
            <a:ext cx="184731"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34DE918F-D87B-2D86-8814-A1899BF5FC28}"/>
              </a:ext>
            </a:extLst>
          </p:cNvPr>
          <p:cNvSpPr txBox="1"/>
          <p:nvPr/>
        </p:nvSpPr>
        <p:spPr>
          <a:xfrm>
            <a:off x="838200" y="1578047"/>
            <a:ext cx="9190703" cy="5011949"/>
          </a:xfrm>
          <a:prstGeom prst="rect">
            <a:avLst/>
          </a:prstGeom>
          <a:noFill/>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adb devices – Lists connected devices.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adb install &lt;</a:t>
            </a:r>
            <a:r>
              <a:rPr kumimoji="0" lang="en-US" altLang="en-US" sz="2400" b="0" i="0" u="none" strike="noStrike" cap="none" normalizeH="0" baseline="0" dirty="0" err="1">
                <a:ln>
                  <a:noFill/>
                </a:ln>
                <a:solidFill>
                  <a:srgbClr val="222222"/>
                </a:solidFill>
                <a:effectLst/>
                <a:latin typeface="Times New Roman" panose="02020603050405020304" pitchFamily="18" charset="0"/>
                <a:cs typeface="Times New Roman" panose="02020603050405020304" pitchFamily="18" charset="0"/>
              </a:rPr>
              <a:t>apk</a:t>
            </a:r>
            <a:r>
              <a:rPr kumimoji="0" lang="en-US" altLang="en-US" sz="24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&gt; – Installs an APK file.</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adb push &lt;local&gt; &lt;remote&gt; – Transfers files to a device.</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adb pull &lt;remote&gt; &lt;local&gt; – Copies files from a device.</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adb reboot – Reboots the device</a:t>
            </a:r>
          </a:p>
          <a:p>
            <a:pPr marL="0" marR="0" lvl="0" indent="0" algn="just" defTabSz="914400" rtl="0" eaLnBrk="0" fontAlgn="base" latinLnBrk="0" hangingPunct="0">
              <a:lnSpc>
                <a:spcPct val="150000"/>
              </a:lnSpc>
              <a:spcBef>
                <a:spcPct val="0"/>
              </a:spcBef>
              <a:spcAft>
                <a:spcPct val="0"/>
              </a:spcAft>
              <a:buClrTx/>
              <a:buSzTx/>
              <a:buFontTx/>
              <a:buChar char="•"/>
              <a:tabLst/>
            </a:pPr>
            <a:r>
              <a:rPr lang="en-US" altLang="en-US" sz="2400" dirty="0">
                <a:solidFill>
                  <a:srgbClr val="222222"/>
                </a:solidFill>
                <a:latin typeface="Times New Roman" panose="02020603050405020304" pitchFamily="18" charset="0"/>
                <a:cs typeface="Times New Roman" panose="02020603050405020304" pitchFamily="18" charset="0"/>
              </a:rPr>
              <a:t>adb shell input text command</a:t>
            </a:r>
          </a:p>
          <a:p>
            <a:pPr marL="0" marR="0" lvl="0" indent="0" algn="just" defTabSz="914400" rtl="0" eaLnBrk="0" fontAlgn="base" latinLnBrk="0" hangingPunct="0">
              <a:lnSpc>
                <a:spcPct val="150000"/>
              </a:lnSpc>
              <a:spcBef>
                <a:spcPct val="0"/>
              </a:spcBef>
              <a:spcAft>
                <a:spcPct val="0"/>
              </a:spcAft>
              <a:buClrTx/>
              <a:buSzTx/>
              <a:buFontTx/>
              <a:buChar char="•"/>
              <a:tabLst/>
            </a:pPr>
            <a:r>
              <a:rPr lang="en-US" altLang="en-US" sz="2400" dirty="0">
                <a:solidFill>
                  <a:srgbClr val="222222"/>
                </a:solidFill>
                <a:latin typeface="Times New Roman" panose="02020603050405020304" pitchFamily="18" charset="0"/>
                <a:cs typeface="Times New Roman" panose="02020603050405020304" pitchFamily="18" charset="0"/>
              </a:rPr>
              <a:t>pm uninstall –k -user 0[package name]</a:t>
            </a:r>
          </a:p>
          <a:p>
            <a:pPr marL="0" marR="0" lvl="0" indent="0" algn="just" defTabSz="914400" rtl="0" eaLnBrk="0" fontAlgn="base" latinLnBrk="0" hangingPunct="0">
              <a:lnSpc>
                <a:spcPct val="150000"/>
              </a:lnSpc>
              <a:spcBef>
                <a:spcPct val="0"/>
              </a:spcBef>
              <a:spcAft>
                <a:spcPct val="0"/>
              </a:spcAft>
              <a:buClrTx/>
              <a:buSzTx/>
              <a:buFontTx/>
              <a:buChar char="•"/>
              <a:tabLst/>
            </a:pPr>
            <a:r>
              <a:rPr lang="en-US" altLang="en-US" sz="2400" dirty="0">
                <a:solidFill>
                  <a:srgbClr val="222222"/>
                </a:solidFill>
                <a:latin typeface="Times New Roman" panose="02020603050405020304" pitchFamily="18" charset="0"/>
                <a:cs typeface="Times New Roman" panose="02020603050405020304" pitchFamily="18" charset="0"/>
              </a:rPr>
              <a:t>exit</a:t>
            </a:r>
          </a:p>
          <a:p>
            <a:pPr marL="0" marR="0" lvl="0" indent="0" algn="just" defTabSz="914400" rtl="0" eaLnBrk="0" fontAlgn="base" latinLnBrk="0" hangingPunct="0">
              <a:lnSpc>
                <a:spcPct val="150000"/>
              </a:lnSpc>
              <a:spcBef>
                <a:spcPct val="0"/>
              </a:spcBef>
              <a:spcAft>
                <a:spcPct val="0"/>
              </a:spcAft>
              <a:buClrTx/>
              <a:buSzTx/>
              <a:buFontTx/>
              <a:buChar char="•"/>
              <a:tabLst/>
            </a:pPr>
            <a:endParaRPr kumimoji="0" lang="en-US" altLang="en-US" sz="24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4099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3FF9C0-F739-DE8F-CE6B-1ED9466609FE}"/>
              </a:ext>
            </a:extLst>
          </p:cNvPr>
          <p:cNvSpPr txBox="1"/>
          <p:nvPr/>
        </p:nvSpPr>
        <p:spPr>
          <a:xfrm>
            <a:off x="494521" y="595072"/>
            <a:ext cx="10954139" cy="5078313"/>
          </a:xfrm>
          <a:prstGeom prst="rect">
            <a:avLst/>
          </a:prstGeom>
          <a:noFill/>
        </p:spPr>
        <p:txBody>
          <a:bodyPr wrap="square">
            <a:spAutoFit/>
          </a:bodyPr>
          <a:lstStyle/>
          <a:p>
            <a:pPr rtl="0"/>
            <a:r>
              <a:rPr lang="en-US" sz="1800" b="1" i="0" u="sng" dirty="0">
                <a:solidFill>
                  <a:srgbClr val="000000"/>
                </a:solidFill>
                <a:effectLst/>
                <a:latin typeface="Times New Roman" panose="02020603050405020304" pitchFamily="18" charset="0"/>
              </a:rPr>
              <a:t>SD Cards (Older) - FAT32, </a:t>
            </a:r>
            <a:r>
              <a:rPr lang="en-US" sz="1800" b="1" i="0" u="sng" dirty="0" err="1">
                <a:solidFill>
                  <a:srgbClr val="000000"/>
                </a:solidFill>
                <a:effectLst/>
                <a:latin typeface="Times New Roman" panose="02020603050405020304" pitchFamily="18" charset="0"/>
              </a:rPr>
              <a:t>exFAT</a:t>
            </a:r>
            <a:endParaRPr lang="en-US" b="0" dirty="0">
              <a:effectLst/>
            </a:endParaRPr>
          </a:p>
          <a:p>
            <a:pPr rtl="0"/>
            <a:br>
              <a:rPr lang="en-US" b="0" dirty="0">
                <a:effectLst/>
              </a:rPr>
            </a:br>
            <a:r>
              <a:rPr lang="en-US" sz="1800" b="1" i="0" u="none" strike="noStrike" dirty="0">
                <a:solidFill>
                  <a:srgbClr val="000000"/>
                </a:solidFill>
                <a:effectLst/>
                <a:latin typeface="Times New Roman" panose="02020603050405020304" pitchFamily="18" charset="0"/>
              </a:rPr>
              <a:t>Purpose:</a:t>
            </a:r>
            <a:r>
              <a:rPr lang="en-US" sz="1800" b="0" i="0" u="none" strike="noStrike" dirty="0">
                <a:solidFill>
                  <a:srgbClr val="000000"/>
                </a:solidFill>
                <a:effectLst/>
                <a:latin typeface="Times New Roman" panose="02020603050405020304" pitchFamily="18" charset="0"/>
              </a:rPr>
              <a:t> Used for </a:t>
            </a:r>
            <a:r>
              <a:rPr lang="en-US" sz="1800" b="1" i="0" u="none" strike="noStrike" dirty="0">
                <a:solidFill>
                  <a:srgbClr val="000000"/>
                </a:solidFill>
                <a:effectLst/>
                <a:latin typeface="Times New Roman" panose="02020603050405020304" pitchFamily="18" charset="0"/>
              </a:rPr>
              <a:t>external storage</a:t>
            </a:r>
            <a:r>
              <a:rPr lang="en-US" sz="1800" b="0" i="0" u="none" strike="noStrike" dirty="0">
                <a:solidFill>
                  <a:srgbClr val="000000"/>
                </a:solidFill>
                <a:effectLst/>
                <a:latin typeface="Times New Roman" panose="02020603050405020304" pitchFamily="18" charset="0"/>
              </a:rPr>
              <a:t> like SD cards for </a:t>
            </a:r>
            <a:r>
              <a:rPr lang="en-US" sz="1800" b="1" i="0" u="none" strike="noStrike" dirty="0">
                <a:solidFill>
                  <a:srgbClr val="000000"/>
                </a:solidFill>
                <a:effectLst/>
                <a:latin typeface="Times New Roman" panose="02020603050405020304" pitchFamily="18" charset="0"/>
              </a:rPr>
              <a:t>photos, videos, music, and documents</a:t>
            </a:r>
            <a:r>
              <a:rPr lang="en-US" sz="1800" b="0" i="0" u="none" strike="noStrike" dirty="0">
                <a:solidFill>
                  <a:srgbClr val="000000"/>
                </a:solidFill>
                <a:effectLst/>
                <a:latin typeface="Times New Roman" panose="02020603050405020304" pitchFamily="18" charset="0"/>
              </a:rPr>
              <a:t>.</a:t>
            </a:r>
            <a:endParaRPr lang="en-US" b="0" dirty="0">
              <a:effectLst/>
            </a:endParaRPr>
          </a:p>
          <a:p>
            <a:pPr rtl="0"/>
            <a:r>
              <a:rPr lang="en-US" sz="1800" b="1" i="0" u="none" strike="noStrike" dirty="0">
                <a:solidFill>
                  <a:srgbClr val="000000"/>
                </a:solidFill>
                <a:effectLst/>
                <a:latin typeface="Times New Roman" panose="02020603050405020304" pitchFamily="18" charset="0"/>
              </a:rPr>
              <a:t>How It Works:</a:t>
            </a:r>
            <a:endParaRPr lang="en-US" b="0" dirty="0">
              <a:effectLst/>
            </a:endParaRPr>
          </a:p>
          <a:p>
            <a:pPr rtl="0" fontAlgn="base">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Android supports </a:t>
            </a:r>
            <a:r>
              <a:rPr lang="en-US" sz="1800" b="1" i="0" u="none" strike="noStrike" dirty="0">
                <a:solidFill>
                  <a:srgbClr val="000000"/>
                </a:solidFill>
                <a:effectLst/>
                <a:latin typeface="Times New Roman" panose="02020603050405020304" pitchFamily="18" charset="0"/>
              </a:rPr>
              <a:t>SD cards</a:t>
            </a:r>
            <a:r>
              <a:rPr lang="en-US" sz="1800" b="0" i="0" u="none" strike="noStrike" dirty="0">
                <a:solidFill>
                  <a:srgbClr val="000000"/>
                </a:solidFill>
                <a:effectLst/>
                <a:latin typeface="Times New Roman" panose="02020603050405020304" pitchFamily="18" charset="0"/>
              </a:rPr>
              <a:t>, which allow users to expand their storage.</a:t>
            </a:r>
            <a:endParaRPr lang="en-US" sz="1800" b="0" i="0" u="none" strike="noStrike" dirty="0">
              <a:solidFill>
                <a:srgbClr val="000000"/>
              </a:solidFill>
              <a:effectLst/>
              <a:latin typeface="Arial" panose="020B0604020202020204" pitchFamily="34" charset="0"/>
            </a:endParaRPr>
          </a:p>
          <a:p>
            <a:pPr rtl="0" fontAlgn="base">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Older SD cards use </a:t>
            </a:r>
            <a:r>
              <a:rPr lang="en-US" sz="1800" b="1" i="0" u="none" strike="noStrike" dirty="0">
                <a:solidFill>
                  <a:srgbClr val="000000"/>
                </a:solidFill>
                <a:effectLst/>
                <a:latin typeface="Times New Roman" panose="02020603050405020304" pitchFamily="18" charset="0"/>
              </a:rPr>
              <a:t>FAT32 or </a:t>
            </a:r>
            <a:r>
              <a:rPr lang="en-US" sz="1800" b="1" i="0" u="none" strike="noStrike" dirty="0" err="1">
                <a:solidFill>
                  <a:srgbClr val="000000"/>
                </a:solidFill>
                <a:effectLst/>
                <a:latin typeface="Times New Roman" panose="02020603050405020304" pitchFamily="18" charset="0"/>
              </a:rPr>
              <a:t>exFAT</a:t>
            </a:r>
            <a:r>
              <a:rPr lang="en-US" sz="1800" b="0" i="0" u="none" strike="noStrike" dirty="0">
                <a:solidFill>
                  <a:srgbClr val="000000"/>
                </a:solidFill>
                <a:effectLst/>
                <a:latin typeface="Times New Roman" panose="02020603050405020304" pitchFamily="18" charset="0"/>
              </a:rPr>
              <a:t>, which are widely compatible with other devices (PCs, cameras, etc.).</a:t>
            </a:r>
            <a:endParaRPr lang="en-US" sz="1800" b="0" i="0" u="none" strike="noStrike" dirty="0">
              <a:solidFill>
                <a:srgbClr val="000000"/>
              </a:solidFill>
              <a:effectLst/>
              <a:latin typeface="Arial" panose="020B0604020202020204" pitchFamily="34" charset="0"/>
            </a:endParaRPr>
          </a:p>
          <a:p>
            <a:pPr rtl="0" fontAlgn="base">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Apps </a:t>
            </a:r>
            <a:r>
              <a:rPr lang="en-US" sz="1800" b="1" i="0" u="none" strike="noStrike" dirty="0">
                <a:solidFill>
                  <a:srgbClr val="000000"/>
                </a:solidFill>
                <a:effectLst/>
                <a:latin typeface="Times New Roman" panose="02020603050405020304" pitchFamily="18" charset="0"/>
              </a:rPr>
              <a:t>cannot install directly</a:t>
            </a:r>
            <a:r>
              <a:rPr lang="en-US" sz="1800" b="0" i="0" u="none" strike="noStrike" dirty="0">
                <a:solidFill>
                  <a:srgbClr val="000000"/>
                </a:solidFill>
                <a:effectLst/>
                <a:latin typeface="Times New Roman" panose="02020603050405020304" pitchFamily="18" charset="0"/>
              </a:rPr>
              <a:t> on FAT32 SD cards (without formatting as internal storage).</a:t>
            </a:r>
            <a:endParaRPr lang="en-US" sz="1800" b="0" i="0" u="none" strike="noStrike" dirty="0">
              <a:solidFill>
                <a:srgbClr val="000000"/>
              </a:solidFill>
              <a:effectLst/>
              <a:latin typeface="Arial" panose="020B0604020202020204" pitchFamily="34" charset="0"/>
            </a:endParaRPr>
          </a:p>
          <a:p>
            <a:pPr rtl="0"/>
            <a:r>
              <a:rPr lang="en-US" sz="1800" b="1" i="0" u="none" strike="noStrike" dirty="0">
                <a:solidFill>
                  <a:srgbClr val="000000"/>
                </a:solidFill>
                <a:effectLst/>
                <a:latin typeface="Times New Roman" panose="02020603050405020304" pitchFamily="18" charset="0"/>
              </a:rPr>
              <a:t>File System Used:</a:t>
            </a:r>
            <a:endParaRPr lang="en-US" b="0" dirty="0">
              <a:effectLst/>
            </a:endParaRPr>
          </a:p>
          <a:p>
            <a:pPr rtl="0" fontAlgn="base">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FAT32</a:t>
            </a:r>
            <a:endParaRPr lang="en-US" sz="1800" b="1"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Maximum file size:</a:t>
            </a:r>
            <a:r>
              <a:rPr lang="en-US" sz="1800" b="0" i="0" u="none" strike="noStrike" dirty="0">
                <a:solidFill>
                  <a:srgbClr val="000000"/>
                </a:solidFill>
                <a:effectLst/>
                <a:latin typeface="Times New Roman" panose="02020603050405020304" pitchFamily="18" charset="0"/>
              </a:rPr>
              <a:t> 4GB (cannot store files larger than this).</a:t>
            </a:r>
            <a:endParaRPr lang="en-US" sz="1800" b="1"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Maximum partition size:</a:t>
            </a:r>
            <a:r>
              <a:rPr lang="en-US" sz="1800" b="0" i="0" u="none" strike="noStrike" dirty="0">
                <a:solidFill>
                  <a:srgbClr val="000000"/>
                </a:solidFill>
                <a:effectLst/>
                <a:latin typeface="Times New Roman" panose="02020603050405020304" pitchFamily="18" charset="0"/>
              </a:rPr>
              <a:t> 2TB (most OS supports up to this).</a:t>
            </a:r>
            <a:endParaRPr lang="en-US" sz="1800" b="1"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Used in </a:t>
            </a:r>
            <a:r>
              <a:rPr lang="en-US" sz="1800" b="1" i="0" u="none" strike="noStrike" dirty="0">
                <a:solidFill>
                  <a:srgbClr val="000000"/>
                </a:solidFill>
                <a:effectLst/>
                <a:latin typeface="Times New Roman" panose="02020603050405020304" pitchFamily="18" charset="0"/>
              </a:rPr>
              <a:t>older Android versions and low-end SD cards</a:t>
            </a:r>
            <a:r>
              <a:rPr lang="en-US" sz="1800" b="0" i="0" u="none" strike="noStrike" dirty="0">
                <a:solidFill>
                  <a:srgbClr val="000000"/>
                </a:solidFill>
                <a:effectLst/>
                <a:latin typeface="Times New Roman" panose="02020603050405020304" pitchFamily="18" charset="0"/>
              </a:rPr>
              <a:t>.</a:t>
            </a:r>
            <a:endParaRPr lang="en-US" sz="1800" b="0" i="0" u="none" strike="noStrike" dirty="0">
              <a:solidFill>
                <a:srgbClr val="000000"/>
              </a:solidFill>
              <a:effectLst/>
              <a:latin typeface="Arial" panose="020B0604020202020204" pitchFamily="34" charset="0"/>
            </a:endParaRPr>
          </a:p>
          <a:p>
            <a:pPr rtl="0" fontAlgn="base">
              <a:buFont typeface="Arial" panose="020B0604020202020204" pitchFamily="34" charset="0"/>
              <a:buChar char="•"/>
            </a:pPr>
            <a:r>
              <a:rPr lang="en-US" sz="1800" b="1" i="0" u="none" strike="noStrike" dirty="0" err="1">
                <a:solidFill>
                  <a:srgbClr val="000000"/>
                </a:solidFill>
                <a:effectLst/>
                <a:latin typeface="Times New Roman" panose="02020603050405020304" pitchFamily="18" charset="0"/>
              </a:rPr>
              <a:t>exFAT</a:t>
            </a:r>
            <a:r>
              <a:rPr lang="en-US" sz="1800" b="1" i="0" u="none" strike="noStrike" dirty="0">
                <a:solidFill>
                  <a:srgbClr val="000000"/>
                </a:solidFill>
                <a:effectLst/>
                <a:latin typeface="Times New Roman" panose="02020603050405020304" pitchFamily="18" charset="0"/>
              </a:rPr>
              <a:t> (Extended File Allocation Table)</a:t>
            </a:r>
            <a:endParaRPr lang="en-US" sz="1800" b="1"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No 4GB file size limit (can store large videos).</a:t>
            </a:r>
            <a:endParaRPr lang="en-US" sz="18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Works better for </a:t>
            </a:r>
            <a:r>
              <a:rPr lang="en-US" sz="1800" b="1" i="0" u="none" strike="noStrike" dirty="0">
                <a:solidFill>
                  <a:srgbClr val="000000"/>
                </a:solidFill>
                <a:effectLst/>
                <a:latin typeface="Times New Roman" panose="02020603050405020304" pitchFamily="18" charset="0"/>
              </a:rPr>
              <a:t>modern SD cards (</a:t>
            </a:r>
            <a:r>
              <a:rPr lang="en-US" sz="1800" b="1" i="0" u="none" strike="noStrike" dirty="0" err="1">
                <a:solidFill>
                  <a:srgbClr val="000000"/>
                </a:solidFill>
                <a:effectLst/>
                <a:latin typeface="Times New Roman" panose="02020603050405020304" pitchFamily="18" charset="0"/>
              </a:rPr>
              <a:t>microSDXC</a:t>
            </a:r>
            <a:r>
              <a:rPr lang="en-US" sz="1800" b="1" i="0" u="none" strike="noStrike" dirty="0">
                <a:solidFill>
                  <a:srgbClr val="000000"/>
                </a:solidFill>
                <a:effectLst/>
                <a:latin typeface="Times New Roman" panose="02020603050405020304" pitchFamily="18" charset="0"/>
              </a:rPr>
              <a:t>, 64GB+ cards)</a:t>
            </a:r>
            <a:r>
              <a:rPr lang="en-US" sz="1800" b="0" i="0" u="none" strike="noStrike" dirty="0">
                <a:solidFill>
                  <a:srgbClr val="000000"/>
                </a:solidFill>
                <a:effectLst/>
                <a:latin typeface="Times New Roman" panose="02020603050405020304" pitchFamily="18" charset="0"/>
              </a:rPr>
              <a:t>.</a:t>
            </a:r>
            <a:endParaRPr lang="en-US" sz="18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Supported in </a:t>
            </a:r>
            <a:r>
              <a:rPr lang="en-US" sz="1800" b="1" i="0" u="none" strike="noStrike" dirty="0">
                <a:solidFill>
                  <a:srgbClr val="000000"/>
                </a:solidFill>
                <a:effectLst/>
                <a:latin typeface="Times New Roman" panose="02020603050405020304" pitchFamily="18" charset="0"/>
              </a:rPr>
              <a:t>Android 4.4+</a:t>
            </a:r>
            <a:r>
              <a:rPr lang="en-US" sz="1800" b="0" i="0" u="none" strike="noStrike" dirty="0">
                <a:solidFill>
                  <a:srgbClr val="000000"/>
                </a:solidFill>
                <a:effectLst/>
                <a:latin typeface="Times New Roman" panose="02020603050405020304" pitchFamily="18" charset="0"/>
              </a:rPr>
              <a:t>.</a:t>
            </a:r>
            <a:endParaRPr lang="en-US" sz="1800" b="0" i="0" u="none" strike="noStrike" dirty="0">
              <a:solidFill>
                <a:srgbClr val="000000"/>
              </a:solidFill>
              <a:effectLst/>
              <a:latin typeface="Arial" panose="020B0604020202020204" pitchFamily="34" charset="0"/>
            </a:endParaRPr>
          </a:p>
          <a:p>
            <a:pPr rtl="0"/>
            <a:r>
              <a:rPr lang="en-US" sz="1800" b="1" i="0" u="none" strike="noStrike" dirty="0">
                <a:solidFill>
                  <a:srgbClr val="000000"/>
                </a:solidFill>
                <a:effectLst/>
                <a:latin typeface="Times New Roman" panose="02020603050405020304" pitchFamily="18" charset="0"/>
              </a:rPr>
              <a:t>Example:</a:t>
            </a:r>
            <a:endParaRPr lang="en-US" b="0" dirty="0">
              <a:effectLst/>
            </a:endParaRPr>
          </a:p>
          <a:p>
            <a:pPr rtl="0" fontAlgn="base">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A </a:t>
            </a:r>
            <a:r>
              <a:rPr lang="en-US" sz="1800" b="1" i="0" u="none" strike="noStrike" dirty="0">
                <a:solidFill>
                  <a:srgbClr val="000000"/>
                </a:solidFill>
                <a:effectLst/>
                <a:latin typeface="Times New Roman" panose="02020603050405020304" pitchFamily="18" charset="0"/>
              </a:rPr>
              <a:t>4K video file</a:t>
            </a:r>
            <a:r>
              <a:rPr lang="en-US" sz="1800" b="0" i="0" u="none" strike="noStrike" dirty="0">
                <a:solidFill>
                  <a:srgbClr val="000000"/>
                </a:solidFill>
                <a:effectLst/>
                <a:latin typeface="Times New Roman" panose="02020603050405020304" pitchFamily="18" charset="0"/>
              </a:rPr>
              <a:t> (5GB) cannot be saved on a </a:t>
            </a:r>
            <a:r>
              <a:rPr lang="en-US" sz="1800" b="1" i="0" u="none" strike="noStrike" dirty="0">
                <a:solidFill>
                  <a:srgbClr val="000000"/>
                </a:solidFill>
                <a:effectLst/>
                <a:latin typeface="Times New Roman" panose="02020603050405020304" pitchFamily="18" charset="0"/>
              </a:rPr>
              <a:t>FAT32</a:t>
            </a:r>
            <a:r>
              <a:rPr lang="en-US" sz="1800" b="0" i="0" u="none" strike="noStrike" dirty="0">
                <a:solidFill>
                  <a:srgbClr val="000000"/>
                </a:solidFill>
                <a:effectLst/>
                <a:latin typeface="Times New Roman" panose="02020603050405020304" pitchFamily="18" charset="0"/>
              </a:rPr>
              <a:t> SD card but works fine on an </a:t>
            </a:r>
            <a:r>
              <a:rPr lang="en-US" sz="1800" b="1" i="0" u="none" strike="noStrike" dirty="0" err="1">
                <a:solidFill>
                  <a:srgbClr val="000000"/>
                </a:solidFill>
                <a:effectLst/>
                <a:latin typeface="Times New Roman" panose="02020603050405020304" pitchFamily="18" charset="0"/>
              </a:rPr>
              <a:t>exFAT</a:t>
            </a:r>
            <a:r>
              <a:rPr lang="en-US" sz="1800" b="0" i="0" u="none" strike="noStrike" dirty="0">
                <a:solidFill>
                  <a:srgbClr val="000000"/>
                </a:solidFill>
                <a:effectLst/>
                <a:latin typeface="Times New Roman" panose="02020603050405020304" pitchFamily="18" charset="0"/>
              </a:rPr>
              <a:t> SD card.</a:t>
            </a: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40443936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22BBA-DB47-AAC1-5666-CB546E6A7AE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D3420F0-E586-8BD1-23C7-151AD7D94607}"/>
              </a:ext>
            </a:extLst>
          </p:cNvPr>
          <p:cNvSpPr txBox="1"/>
          <p:nvPr/>
        </p:nvSpPr>
        <p:spPr>
          <a:xfrm>
            <a:off x="522514" y="197346"/>
            <a:ext cx="10944808" cy="5078313"/>
          </a:xfrm>
          <a:prstGeom prst="rect">
            <a:avLst/>
          </a:prstGeom>
          <a:noFill/>
        </p:spPr>
        <p:txBody>
          <a:bodyPr wrap="square">
            <a:spAutoFit/>
          </a:bodyPr>
          <a:lstStyle/>
          <a:p>
            <a:pPr rtl="0"/>
            <a:r>
              <a:rPr lang="en-US" sz="1800" b="1" i="0" u="sng" dirty="0">
                <a:solidFill>
                  <a:srgbClr val="000000"/>
                </a:solidFill>
                <a:effectLst/>
                <a:latin typeface="Times New Roman" panose="02020603050405020304" pitchFamily="18" charset="0"/>
              </a:rPr>
              <a:t>SD Cards (Newer) - </a:t>
            </a:r>
            <a:r>
              <a:rPr lang="en-US" sz="1800" b="1" i="0" u="sng" dirty="0" err="1">
                <a:solidFill>
                  <a:srgbClr val="000000"/>
                </a:solidFill>
                <a:effectLst/>
                <a:latin typeface="Times New Roman" panose="02020603050405020304" pitchFamily="18" charset="0"/>
              </a:rPr>
              <a:t>exFAT</a:t>
            </a:r>
            <a:r>
              <a:rPr lang="en-US" sz="1800" b="1" i="0" u="sng" dirty="0">
                <a:solidFill>
                  <a:srgbClr val="000000"/>
                </a:solidFill>
                <a:effectLst/>
                <a:latin typeface="Times New Roman" panose="02020603050405020304" pitchFamily="18" charset="0"/>
              </a:rPr>
              <a:t>, NTFS</a:t>
            </a:r>
            <a:endParaRPr lang="en-US" b="0" dirty="0">
              <a:effectLst/>
            </a:endParaRPr>
          </a:p>
          <a:p>
            <a:pPr rtl="0"/>
            <a:br>
              <a:rPr lang="en-US" b="0" dirty="0">
                <a:effectLst/>
              </a:rPr>
            </a:br>
            <a:r>
              <a:rPr lang="en-US" sz="1800" b="0" i="0" u="sng" dirty="0">
                <a:solidFill>
                  <a:srgbClr val="000000"/>
                </a:solidFill>
                <a:effectLst/>
                <a:latin typeface="Times New Roman" panose="02020603050405020304" pitchFamily="18" charset="0"/>
              </a:rPr>
              <a:t> </a:t>
            </a:r>
            <a:r>
              <a:rPr lang="en-US" sz="1800" b="1" i="0" u="none" strike="noStrike" dirty="0">
                <a:solidFill>
                  <a:srgbClr val="000000"/>
                </a:solidFill>
                <a:effectLst/>
                <a:latin typeface="Times New Roman" panose="02020603050405020304" pitchFamily="18" charset="0"/>
              </a:rPr>
              <a:t>Purpose:</a:t>
            </a:r>
            <a:r>
              <a:rPr lang="en-US" sz="1800" b="0" i="0" u="none" strike="noStrike" dirty="0">
                <a:solidFill>
                  <a:srgbClr val="000000"/>
                </a:solidFill>
                <a:effectLst/>
                <a:latin typeface="Times New Roman" panose="02020603050405020304" pitchFamily="18" charset="0"/>
              </a:rPr>
              <a:t> Supports </a:t>
            </a:r>
            <a:r>
              <a:rPr lang="en-US" sz="1800" b="1" i="0" u="none" strike="noStrike" dirty="0">
                <a:solidFill>
                  <a:srgbClr val="000000"/>
                </a:solidFill>
                <a:effectLst/>
                <a:latin typeface="Times New Roman" panose="02020603050405020304" pitchFamily="18" charset="0"/>
              </a:rPr>
              <a:t>larger files and higher speeds</a:t>
            </a:r>
            <a:r>
              <a:rPr lang="en-US" sz="1800" b="0" i="0" u="none" strike="noStrike" dirty="0">
                <a:solidFill>
                  <a:srgbClr val="000000"/>
                </a:solidFill>
                <a:effectLst/>
                <a:latin typeface="Times New Roman" panose="02020603050405020304" pitchFamily="18" charset="0"/>
              </a:rPr>
              <a:t> for modern storage devices.</a:t>
            </a:r>
            <a:endParaRPr lang="en-US" b="0" dirty="0">
              <a:effectLst/>
            </a:endParaRPr>
          </a:p>
          <a:p>
            <a:pPr rtl="0"/>
            <a:r>
              <a:rPr lang="en-US" sz="1800" b="1" i="0" u="none" strike="noStrike" dirty="0">
                <a:solidFill>
                  <a:srgbClr val="000000"/>
                </a:solidFill>
                <a:effectLst/>
                <a:latin typeface="Times New Roman" panose="02020603050405020304" pitchFamily="18" charset="0"/>
              </a:rPr>
              <a:t>How It Works:</a:t>
            </a:r>
            <a:endParaRPr lang="en-US" b="0" dirty="0">
              <a:effectLst/>
            </a:endParaRPr>
          </a:p>
          <a:p>
            <a:pPr rtl="0" fontAlgn="base">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Some Android phones support </a:t>
            </a:r>
            <a:r>
              <a:rPr lang="en-US" sz="1800" b="1" i="0" u="none" strike="noStrike" dirty="0">
                <a:solidFill>
                  <a:srgbClr val="000000"/>
                </a:solidFill>
                <a:effectLst/>
                <a:latin typeface="Times New Roman" panose="02020603050405020304" pitchFamily="18" charset="0"/>
              </a:rPr>
              <a:t>NTFS (Windows file system)</a:t>
            </a:r>
            <a:r>
              <a:rPr lang="en-US" sz="1800" b="0" i="0" u="none" strike="noStrike" dirty="0">
                <a:solidFill>
                  <a:srgbClr val="000000"/>
                </a:solidFill>
                <a:effectLst/>
                <a:latin typeface="Times New Roman" panose="02020603050405020304" pitchFamily="18" charset="0"/>
              </a:rPr>
              <a:t>, allowing </a:t>
            </a:r>
            <a:r>
              <a:rPr lang="en-US" sz="1800" b="1" i="0" u="none" strike="noStrike" dirty="0">
                <a:solidFill>
                  <a:srgbClr val="000000"/>
                </a:solidFill>
                <a:effectLst/>
                <a:latin typeface="Times New Roman" panose="02020603050405020304" pitchFamily="18" charset="0"/>
              </a:rPr>
              <a:t>fast read/write speeds</a:t>
            </a:r>
            <a:r>
              <a:rPr lang="en-US" sz="1800" b="0" i="0" u="none" strike="noStrike" dirty="0">
                <a:solidFill>
                  <a:srgbClr val="000000"/>
                </a:solidFill>
                <a:effectLst/>
                <a:latin typeface="Times New Roman" panose="02020603050405020304" pitchFamily="18" charset="0"/>
              </a:rPr>
              <a:t>.</a:t>
            </a:r>
            <a:endParaRPr lang="en-US" sz="1800" b="0" i="0" u="none" strike="noStrike" dirty="0">
              <a:solidFill>
                <a:srgbClr val="000000"/>
              </a:solidFill>
              <a:effectLst/>
              <a:latin typeface="Arial" panose="020B0604020202020204" pitchFamily="34" charset="0"/>
            </a:endParaRPr>
          </a:p>
          <a:p>
            <a:pPr rtl="0" fontAlgn="base">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Newer SD cards (128GB, 256GB+) mostly use </a:t>
            </a:r>
            <a:r>
              <a:rPr lang="en-US" sz="1800" b="1" i="0" u="none" strike="noStrike" dirty="0" err="1">
                <a:solidFill>
                  <a:srgbClr val="000000"/>
                </a:solidFill>
                <a:effectLst/>
                <a:latin typeface="Times New Roman" panose="02020603050405020304" pitchFamily="18" charset="0"/>
              </a:rPr>
              <a:t>exFAT</a:t>
            </a:r>
            <a:r>
              <a:rPr lang="en-US" sz="1800" b="0" i="0" u="none" strike="noStrike" dirty="0">
                <a:solidFill>
                  <a:srgbClr val="000000"/>
                </a:solidFill>
                <a:effectLst/>
                <a:latin typeface="Times New Roman" panose="02020603050405020304" pitchFamily="18" charset="0"/>
              </a:rPr>
              <a:t> or </a:t>
            </a:r>
            <a:r>
              <a:rPr lang="en-US" sz="1800" b="1" i="0" u="none" strike="noStrike" dirty="0">
                <a:solidFill>
                  <a:srgbClr val="000000"/>
                </a:solidFill>
                <a:effectLst/>
                <a:latin typeface="Times New Roman" panose="02020603050405020304" pitchFamily="18" charset="0"/>
              </a:rPr>
              <a:t>NTFS</a:t>
            </a:r>
            <a:r>
              <a:rPr lang="en-US" sz="1800" b="0" i="0" u="none" strike="noStrike" dirty="0">
                <a:solidFill>
                  <a:srgbClr val="000000"/>
                </a:solidFill>
                <a:effectLst/>
                <a:latin typeface="Times New Roman" panose="02020603050405020304" pitchFamily="18" charset="0"/>
              </a:rPr>
              <a:t> instead of FAT32.</a:t>
            </a:r>
            <a:endParaRPr lang="en-US" sz="1800" b="0" i="0" u="none" strike="noStrike" dirty="0">
              <a:solidFill>
                <a:srgbClr val="000000"/>
              </a:solidFill>
              <a:effectLst/>
              <a:latin typeface="Arial" panose="020B0604020202020204" pitchFamily="34" charset="0"/>
            </a:endParaRPr>
          </a:p>
          <a:p>
            <a:pPr rtl="0" fontAlgn="base">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NTFS allows </a:t>
            </a:r>
            <a:r>
              <a:rPr lang="en-US" sz="1800" b="1" i="0" u="none" strike="noStrike" dirty="0">
                <a:solidFill>
                  <a:srgbClr val="000000"/>
                </a:solidFill>
                <a:effectLst/>
                <a:latin typeface="Times New Roman" panose="02020603050405020304" pitchFamily="18" charset="0"/>
              </a:rPr>
              <a:t>file encryption and compression</a:t>
            </a:r>
            <a:r>
              <a:rPr lang="en-US" sz="1800" b="0" i="0" u="none" strike="noStrike" dirty="0">
                <a:solidFill>
                  <a:srgbClr val="000000"/>
                </a:solidFill>
                <a:effectLst/>
                <a:latin typeface="Times New Roman" panose="02020603050405020304" pitchFamily="18" charset="0"/>
              </a:rPr>
              <a:t>, but is </a:t>
            </a:r>
            <a:r>
              <a:rPr lang="en-US" sz="1800" b="1" i="0" u="none" strike="noStrike" dirty="0">
                <a:solidFill>
                  <a:srgbClr val="000000"/>
                </a:solidFill>
                <a:effectLst/>
                <a:latin typeface="Times New Roman" panose="02020603050405020304" pitchFamily="18" charset="0"/>
              </a:rPr>
              <a:t>not natively supported on all Android devices</a:t>
            </a:r>
            <a:r>
              <a:rPr lang="en-US" sz="1800" b="0" i="0" u="none" strike="noStrike" dirty="0">
                <a:solidFill>
                  <a:srgbClr val="000000"/>
                </a:solidFill>
                <a:effectLst/>
                <a:latin typeface="Times New Roman" panose="02020603050405020304" pitchFamily="18" charset="0"/>
              </a:rPr>
              <a:t> (requires third-party apps like Paragon NTFS).</a:t>
            </a:r>
            <a:endParaRPr lang="en-US" sz="1800" b="0" i="0" u="none" strike="noStrike" dirty="0">
              <a:solidFill>
                <a:srgbClr val="000000"/>
              </a:solidFill>
              <a:effectLst/>
              <a:latin typeface="Arial" panose="020B0604020202020204" pitchFamily="34" charset="0"/>
            </a:endParaRPr>
          </a:p>
          <a:p>
            <a:pPr rtl="0"/>
            <a:r>
              <a:rPr lang="en-US" sz="1800" b="1" i="0" u="none" strike="noStrike" dirty="0">
                <a:solidFill>
                  <a:srgbClr val="000000"/>
                </a:solidFill>
                <a:effectLst/>
                <a:latin typeface="Times New Roman" panose="02020603050405020304" pitchFamily="18" charset="0"/>
              </a:rPr>
              <a:t>File System Used:</a:t>
            </a:r>
            <a:endParaRPr lang="en-US" b="0" dirty="0">
              <a:effectLst/>
            </a:endParaRPr>
          </a:p>
          <a:p>
            <a:pPr rtl="0" fontAlgn="base">
              <a:buFont typeface="Arial" panose="020B0604020202020204" pitchFamily="34" charset="0"/>
              <a:buChar char="•"/>
            </a:pPr>
            <a:r>
              <a:rPr lang="en-US" sz="1800" b="1" i="0" u="none" strike="noStrike" dirty="0" err="1">
                <a:solidFill>
                  <a:srgbClr val="000000"/>
                </a:solidFill>
                <a:effectLst/>
                <a:latin typeface="Times New Roman" panose="02020603050405020304" pitchFamily="18" charset="0"/>
              </a:rPr>
              <a:t>exFAT</a:t>
            </a:r>
            <a:endParaRPr lang="en-US" sz="1800" b="1"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Supports </a:t>
            </a:r>
            <a:r>
              <a:rPr lang="en-US" sz="1800" b="1" i="0" u="none" strike="noStrike" dirty="0">
                <a:solidFill>
                  <a:srgbClr val="000000"/>
                </a:solidFill>
                <a:effectLst/>
                <a:latin typeface="Times New Roman" panose="02020603050405020304" pitchFamily="18" charset="0"/>
              </a:rPr>
              <a:t>huge files (no 4GB limit)</a:t>
            </a:r>
            <a:r>
              <a:rPr lang="en-US" sz="1800" b="0" i="0" u="none" strike="noStrike" dirty="0">
                <a:solidFill>
                  <a:srgbClr val="000000"/>
                </a:solidFill>
                <a:effectLst/>
                <a:latin typeface="Times New Roman" panose="02020603050405020304" pitchFamily="18" charset="0"/>
              </a:rPr>
              <a:t>.</a:t>
            </a:r>
            <a:endParaRPr lang="en-US" sz="18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Compatible with Windows, macOS, and Android.</a:t>
            </a:r>
            <a:endParaRPr lang="en-US" sz="1800" b="0" i="0" u="none" strike="noStrike" dirty="0">
              <a:solidFill>
                <a:srgbClr val="000000"/>
              </a:solidFill>
              <a:effectLst/>
              <a:latin typeface="Arial" panose="020B0604020202020204" pitchFamily="34" charset="0"/>
            </a:endParaRPr>
          </a:p>
          <a:p>
            <a:pPr rtl="0" fontAlgn="base">
              <a:buFont typeface="Arial" panose="020B0604020202020204" pitchFamily="34" charset="0"/>
              <a:buChar char="•"/>
            </a:pPr>
            <a:r>
              <a:rPr lang="en-US" sz="1800" b="1" i="0" u="none" strike="noStrike" dirty="0">
                <a:solidFill>
                  <a:srgbClr val="000000"/>
                </a:solidFill>
                <a:effectLst/>
                <a:latin typeface="Times New Roman" panose="02020603050405020304" pitchFamily="18" charset="0"/>
              </a:rPr>
              <a:t>NTFS (New Technology File System)</a:t>
            </a:r>
            <a:endParaRPr lang="en-US" sz="1800" b="1"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Faster than FAT32 and </a:t>
            </a:r>
            <a:r>
              <a:rPr lang="en-US" sz="1800" b="0" i="0" u="none" strike="noStrike" dirty="0" err="1">
                <a:solidFill>
                  <a:srgbClr val="000000"/>
                </a:solidFill>
                <a:effectLst/>
                <a:latin typeface="Times New Roman" panose="02020603050405020304" pitchFamily="18" charset="0"/>
              </a:rPr>
              <a:t>exFAT</a:t>
            </a:r>
            <a:r>
              <a:rPr lang="en-US" sz="1800" b="0" i="0" u="none" strike="noStrike" dirty="0">
                <a:solidFill>
                  <a:srgbClr val="000000"/>
                </a:solidFill>
                <a:effectLst/>
                <a:latin typeface="Times New Roman" panose="02020603050405020304" pitchFamily="18" charset="0"/>
              </a:rPr>
              <a:t>.</a:t>
            </a:r>
            <a:endParaRPr lang="en-US" sz="18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Supports file permissions and encryption.</a:t>
            </a:r>
            <a:endParaRPr lang="en-US" sz="1800" b="0" i="0" u="none" strike="noStrike" dirty="0">
              <a:solidFill>
                <a:srgbClr val="000000"/>
              </a:solidFill>
              <a:effectLst/>
              <a:latin typeface="Arial" panose="020B0604020202020204" pitchFamily="34" charset="0"/>
            </a:endParaRPr>
          </a:p>
          <a:p>
            <a:pPr marL="742950" lvl="1" indent="-285750" rtl="0" fontAlgn="base">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Not always supported by default on Android.</a:t>
            </a:r>
            <a:endParaRPr lang="en-US" sz="1800" b="0" i="0" u="none" strike="noStrike" dirty="0">
              <a:solidFill>
                <a:srgbClr val="000000"/>
              </a:solidFill>
              <a:effectLst/>
              <a:latin typeface="Arial" panose="020B0604020202020204" pitchFamily="34" charset="0"/>
            </a:endParaRPr>
          </a:p>
          <a:p>
            <a:pPr rtl="0"/>
            <a:r>
              <a:rPr lang="en-US" sz="1800" b="1" i="0" u="none" strike="noStrike" dirty="0">
                <a:solidFill>
                  <a:srgbClr val="000000"/>
                </a:solidFill>
                <a:effectLst/>
                <a:latin typeface="Times New Roman" panose="02020603050405020304" pitchFamily="18" charset="0"/>
              </a:rPr>
              <a:t>Example:</a:t>
            </a:r>
            <a:endParaRPr lang="en-US" b="0" dirty="0">
              <a:effectLst/>
            </a:endParaRPr>
          </a:p>
          <a:p>
            <a:pPr rtl="0" fontAlgn="base">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If you transfer a </a:t>
            </a:r>
            <a:r>
              <a:rPr lang="en-US" sz="1800" b="1" i="0" u="none" strike="noStrike" dirty="0">
                <a:solidFill>
                  <a:srgbClr val="000000"/>
                </a:solidFill>
                <a:effectLst/>
                <a:latin typeface="Times New Roman" panose="02020603050405020304" pitchFamily="18" charset="0"/>
              </a:rPr>
              <a:t>10GB movie</a:t>
            </a:r>
            <a:r>
              <a:rPr lang="en-US" sz="1800" b="0" i="0" u="none" strike="noStrike" dirty="0">
                <a:solidFill>
                  <a:srgbClr val="000000"/>
                </a:solidFill>
                <a:effectLst/>
                <a:latin typeface="Times New Roman" panose="02020603050405020304" pitchFamily="18" charset="0"/>
              </a:rPr>
              <a:t> to your </a:t>
            </a:r>
            <a:r>
              <a:rPr lang="en-US" sz="1800" b="1" i="0" u="none" strike="noStrike" dirty="0">
                <a:solidFill>
                  <a:srgbClr val="000000"/>
                </a:solidFill>
                <a:effectLst/>
                <a:latin typeface="Times New Roman" panose="02020603050405020304" pitchFamily="18" charset="0"/>
              </a:rPr>
              <a:t>phone's SD card</a:t>
            </a:r>
            <a:r>
              <a:rPr lang="en-US" sz="1800" b="0" i="0" u="none" strike="noStrike" dirty="0">
                <a:solidFill>
                  <a:srgbClr val="000000"/>
                </a:solidFill>
                <a:effectLst/>
                <a:latin typeface="Times New Roman" panose="02020603050405020304" pitchFamily="18" charset="0"/>
              </a:rPr>
              <a:t>, it will </a:t>
            </a:r>
            <a:r>
              <a:rPr lang="en-US" sz="1800" b="1" i="0" u="none" strike="noStrike" dirty="0">
                <a:solidFill>
                  <a:srgbClr val="000000"/>
                </a:solidFill>
                <a:effectLst/>
                <a:latin typeface="Times New Roman" panose="02020603050405020304" pitchFamily="18" charset="0"/>
              </a:rPr>
              <a:t>fail on FAT32</a:t>
            </a:r>
            <a:r>
              <a:rPr lang="en-US" sz="1800" b="0" i="0" u="none" strike="noStrike" dirty="0">
                <a:solidFill>
                  <a:srgbClr val="000000"/>
                </a:solidFill>
                <a:effectLst/>
                <a:latin typeface="Times New Roman" panose="02020603050405020304" pitchFamily="18" charset="0"/>
              </a:rPr>
              <a:t> but work on </a:t>
            </a:r>
            <a:r>
              <a:rPr lang="en-US" sz="1800" b="1" i="0" u="none" strike="noStrike" dirty="0" err="1">
                <a:solidFill>
                  <a:srgbClr val="000000"/>
                </a:solidFill>
                <a:effectLst/>
                <a:latin typeface="Times New Roman" panose="02020603050405020304" pitchFamily="18" charset="0"/>
              </a:rPr>
              <a:t>exFAT</a:t>
            </a:r>
            <a:r>
              <a:rPr lang="en-US" sz="1800" b="1" i="0" u="none" strike="noStrike" dirty="0">
                <a:solidFill>
                  <a:srgbClr val="000000"/>
                </a:solidFill>
                <a:effectLst/>
                <a:latin typeface="Times New Roman" panose="02020603050405020304" pitchFamily="18" charset="0"/>
              </a:rPr>
              <a:t>/NTFS</a:t>
            </a:r>
            <a:r>
              <a:rPr lang="en-US" sz="1800" b="0" i="0" u="sng" strike="noStrike" dirty="0">
                <a:solidFill>
                  <a:srgbClr val="000000"/>
                </a:solidFill>
                <a:effectLst/>
                <a:latin typeface="Times New Roman" panose="02020603050405020304" pitchFamily="18" charset="0"/>
              </a:rPr>
              <a:t>.</a:t>
            </a:r>
            <a:endParaRPr lang="en-US"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825251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3C61AC-5842-1196-A91A-F9E16101C94E}"/>
              </a:ext>
            </a:extLst>
          </p:cNvPr>
          <p:cNvSpPr txBox="1"/>
          <p:nvPr/>
        </p:nvSpPr>
        <p:spPr>
          <a:xfrm>
            <a:off x="746449" y="412790"/>
            <a:ext cx="10515600" cy="4001095"/>
          </a:xfrm>
          <a:prstGeom prst="rect">
            <a:avLst/>
          </a:prstGeom>
          <a:noFill/>
        </p:spPr>
        <p:txBody>
          <a:bodyPr wrap="square">
            <a:spAutoFit/>
          </a:bodyPr>
          <a:lstStyle/>
          <a:p>
            <a:pPr rtl="0"/>
            <a:r>
              <a:rPr lang="en-US" sz="2400" b="1" i="0" u="sng" dirty="0">
                <a:solidFill>
                  <a:srgbClr val="000000"/>
                </a:solidFill>
                <a:effectLst/>
                <a:latin typeface="Times New Roman" panose="02020603050405020304" pitchFamily="18" charset="0"/>
              </a:rPr>
              <a:t>Virtual Storage (Emulated - FUSE)</a:t>
            </a:r>
            <a:endParaRPr lang="en-US" b="0" dirty="0">
              <a:effectLst/>
            </a:endParaRPr>
          </a:p>
          <a:p>
            <a:pPr rtl="0"/>
            <a:br>
              <a:rPr lang="en-US" b="0" dirty="0">
                <a:effectLst/>
              </a:rPr>
            </a:br>
            <a:r>
              <a:rPr lang="en-US" sz="1800" b="1" i="0" u="none" strike="noStrike" dirty="0">
                <a:solidFill>
                  <a:srgbClr val="000000"/>
                </a:solidFill>
                <a:effectLst/>
                <a:latin typeface="Times New Roman" panose="02020603050405020304" pitchFamily="18" charset="0"/>
              </a:rPr>
              <a:t>Purpose:</a:t>
            </a:r>
            <a:r>
              <a:rPr lang="en-US" sz="1800" b="0" i="0" u="none" strike="noStrike" dirty="0">
                <a:solidFill>
                  <a:srgbClr val="000000"/>
                </a:solidFill>
                <a:effectLst/>
                <a:latin typeface="Times New Roman" panose="02020603050405020304" pitchFamily="18" charset="0"/>
              </a:rPr>
              <a:t> Provides a </a:t>
            </a:r>
            <a:r>
              <a:rPr lang="en-US" sz="1800" b="1" i="0" u="none" strike="noStrike" dirty="0">
                <a:solidFill>
                  <a:srgbClr val="000000"/>
                </a:solidFill>
                <a:effectLst/>
                <a:latin typeface="Times New Roman" panose="02020603050405020304" pitchFamily="18" charset="0"/>
              </a:rPr>
              <a:t>user-friendly way to manage storage</a:t>
            </a:r>
            <a:r>
              <a:rPr lang="en-US" sz="1800" b="0" i="0" u="none" strike="noStrike" dirty="0">
                <a:solidFill>
                  <a:srgbClr val="000000"/>
                </a:solidFill>
                <a:effectLst/>
                <a:latin typeface="Times New Roman" panose="02020603050405020304" pitchFamily="18" charset="0"/>
              </a:rPr>
              <a:t>, even when there is </a:t>
            </a:r>
            <a:r>
              <a:rPr lang="en-US" sz="1800" b="1" i="0" u="none" strike="noStrike" dirty="0">
                <a:solidFill>
                  <a:srgbClr val="000000"/>
                </a:solidFill>
                <a:effectLst/>
                <a:latin typeface="Times New Roman" panose="02020603050405020304" pitchFamily="18" charset="0"/>
              </a:rPr>
              <a:t>no real SD card</a:t>
            </a:r>
            <a:r>
              <a:rPr lang="en-US" sz="1800" b="0" i="0" u="none" strike="noStrike" dirty="0">
                <a:solidFill>
                  <a:srgbClr val="000000"/>
                </a:solidFill>
                <a:effectLst/>
                <a:latin typeface="Times New Roman" panose="02020603050405020304" pitchFamily="18" charset="0"/>
              </a:rPr>
              <a:t> in the device.</a:t>
            </a:r>
            <a:endParaRPr lang="en-US" b="0" dirty="0">
              <a:effectLst/>
            </a:endParaRPr>
          </a:p>
          <a:p>
            <a:pPr rtl="0"/>
            <a:r>
              <a:rPr lang="en-US" sz="2000" b="1" i="0" u="none" strike="noStrike" dirty="0">
                <a:solidFill>
                  <a:srgbClr val="000000"/>
                </a:solidFill>
                <a:effectLst/>
                <a:latin typeface="Times New Roman" panose="02020603050405020304" pitchFamily="18" charset="0"/>
              </a:rPr>
              <a:t>How It Works:</a:t>
            </a:r>
            <a:endParaRPr lang="en-US" b="0" dirty="0">
              <a:effectLst/>
            </a:endParaRPr>
          </a:p>
          <a:p>
            <a:pPr rtl="0" fontAlgn="base">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Many modern Android phones </a:t>
            </a:r>
            <a:r>
              <a:rPr lang="en-US" sz="1800" b="1" i="0" u="none" strike="noStrike" dirty="0">
                <a:solidFill>
                  <a:srgbClr val="000000"/>
                </a:solidFill>
                <a:effectLst/>
                <a:latin typeface="Times New Roman" panose="02020603050405020304" pitchFamily="18" charset="0"/>
              </a:rPr>
              <a:t>do not have a real SD card slot</a:t>
            </a:r>
            <a:r>
              <a:rPr lang="en-US" sz="1800" b="0" i="0" u="none" strike="noStrike" dirty="0">
                <a:solidFill>
                  <a:srgbClr val="000000"/>
                </a:solidFill>
                <a:effectLst/>
                <a:latin typeface="Times New Roman" panose="02020603050405020304" pitchFamily="18" charset="0"/>
              </a:rPr>
              <a:t>, but still show </a:t>
            </a:r>
            <a:r>
              <a:rPr lang="en-US" sz="1800" b="1" i="0" u="none" strike="noStrike" dirty="0">
                <a:solidFill>
                  <a:srgbClr val="000000"/>
                </a:solidFill>
                <a:effectLst/>
                <a:latin typeface="Times New Roman" panose="02020603050405020304" pitchFamily="18" charset="0"/>
              </a:rPr>
              <a:t>"/storage/emulated/0/"</a:t>
            </a:r>
            <a:r>
              <a:rPr lang="en-US" sz="1800" b="0" i="0" u="none" strike="noStrike" dirty="0">
                <a:solidFill>
                  <a:srgbClr val="000000"/>
                </a:solidFill>
                <a:effectLst/>
                <a:latin typeface="Times New Roman" panose="02020603050405020304" pitchFamily="18" charset="0"/>
              </a:rPr>
              <a:t> as "Internal Storage".</a:t>
            </a:r>
            <a:endParaRPr lang="en-US" sz="2000" b="0" i="0" u="none" strike="noStrike" dirty="0">
              <a:solidFill>
                <a:srgbClr val="000000"/>
              </a:solidFill>
              <a:effectLst/>
              <a:latin typeface="Times New Roman" panose="02020603050405020304" pitchFamily="18" charset="0"/>
            </a:endParaRPr>
          </a:p>
          <a:p>
            <a:pPr rtl="0" fontAlgn="base">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Android uses </a:t>
            </a:r>
            <a:r>
              <a:rPr lang="en-US" sz="1800" b="1" i="0" u="none" strike="noStrike" dirty="0">
                <a:solidFill>
                  <a:srgbClr val="000000"/>
                </a:solidFill>
                <a:effectLst/>
                <a:latin typeface="Times New Roman" panose="02020603050405020304" pitchFamily="18" charset="0"/>
              </a:rPr>
              <a:t>FUSE (Filesystem in </a:t>
            </a:r>
            <a:r>
              <a:rPr lang="en-US" sz="1800" b="1" i="0" u="none" strike="noStrike" dirty="0" err="1">
                <a:solidFill>
                  <a:srgbClr val="000000"/>
                </a:solidFill>
                <a:effectLst/>
                <a:latin typeface="Times New Roman" panose="02020603050405020304" pitchFamily="18" charset="0"/>
              </a:rPr>
              <a:t>Userspace</a:t>
            </a:r>
            <a:r>
              <a:rPr lang="en-US" sz="1800" b="1" i="0" u="none" strike="noStrike" dirty="0">
                <a:solidFill>
                  <a:srgbClr val="000000"/>
                </a:solidFill>
                <a:effectLst/>
                <a:latin typeface="Times New Roman" panose="02020603050405020304" pitchFamily="18" charset="0"/>
              </a:rPr>
              <a:t>)</a:t>
            </a:r>
            <a:r>
              <a:rPr lang="en-US" sz="1800" b="0" i="0" u="none" strike="noStrike" dirty="0">
                <a:solidFill>
                  <a:srgbClr val="000000"/>
                </a:solidFill>
                <a:effectLst/>
                <a:latin typeface="Times New Roman" panose="02020603050405020304" pitchFamily="18" charset="0"/>
              </a:rPr>
              <a:t> to </a:t>
            </a:r>
            <a:r>
              <a:rPr lang="en-US" sz="1800" b="1" i="0" u="none" strike="noStrike" dirty="0">
                <a:solidFill>
                  <a:srgbClr val="000000"/>
                </a:solidFill>
                <a:effectLst/>
                <a:latin typeface="Times New Roman" panose="02020603050405020304" pitchFamily="18" charset="0"/>
              </a:rPr>
              <a:t>emulate an SD card</a:t>
            </a:r>
            <a:r>
              <a:rPr lang="en-US" sz="1800" b="0" i="0" u="none" strike="noStrike" dirty="0">
                <a:solidFill>
                  <a:srgbClr val="000000"/>
                </a:solidFill>
                <a:effectLst/>
                <a:latin typeface="Times New Roman" panose="02020603050405020304" pitchFamily="18" charset="0"/>
              </a:rPr>
              <a:t> in internal storage.</a:t>
            </a:r>
          </a:p>
          <a:p>
            <a:pPr rtl="0" fontAlgn="base">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This allows apps to store files in </a:t>
            </a:r>
            <a:r>
              <a:rPr lang="en-US" sz="1800" b="1" i="0" u="none" strike="noStrike" dirty="0">
                <a:solidFill>
                  <a:srgbClr val="000000"/>
                </a:solidFill>
                <a:effectLst/>
                <a:latin typeface="Times New Roman" panose="02020603050405020304" pitchFamily="18" charset="0"/>
              </a:rPr>
              <a:t>"external storage"</a:t>
            </a:r>
            <a:r>
              <a:rPr lang="en-US" sz="1800" b="0" i="0" u="none" strike="noStrike" dirty="0">
                <a:solidFill>
                  <a:srgbClr val="000000"/>
                </a:solidFill>
                <a:effectLst/>
                <a:latin typeface="Times New Roman" panose="02020603050405020304" pitchFamily="18" charset="0"/>
              </a:rPr>
              <a:t> even if no SD card exists.</a:t>
            </a:r>
          </a:p>
          <a:p>
            <a:pPr rtl="0" fontAlgn="base">
              <a:buFont typeface="Arial" panose="020B0604020202020204" pitchFamily="34" charset="0"/>
              <a:buChar char="•"/>
            </a:pPr>
            <a:r>
              <a:rPr lang="en-US" sz="1800" b="0" i="0" u="none" strike="noStrike" dirty="0">
                <a:solidFill>
                  <a:srgbClr val="000000"/>
                </a:solidFill>
                <a:effectLst/>
                <a:latin typeface="Times New Roman" panose="02020603050405020304" pitchFamily="18" charset="0"/>
              </a:rPr>
              <a:t>Apps request access to </a:t>
            </a:r>
            <a:r>
              <a:rPr lang="en-US" sz="2400" b="0" i="0" u="none" strike="noStrike" dirty="0">
                <a:solidFill>
                  <a:srgbClr val="000000"/>
                </a:solidFill>
                <a:effectLst/>
                <a:latin typeface="Times New Roman" panose="02020603050405020304" pitchFamily="18" charset="0"/>
              </a:rPr>
              <a:t>/storage/emulated/0/, but it's actually part of </a:t>
            </a:r>
            <a:r>
              <a:rPr lang="en-US" sz="1800" b="1" i="0" u="none" strike="noStrike" dirty="0">
                <a:solidFill>
                  <a:srgbClr val="000000"/>
                </a:solidFill>
                <a:effectLst/>
                <a:latin typeface="Times New Roman" panose="02020603050405020304" pitchFamily="18" charset="0"/>
              </a:rPr>
              <a:t>internal storage</a:t>
            </a:r>
            <a:r>
              <a:rPr lang="en-US" sz="1800" b="0" i="0" u="none" strike="noStrike" dirty="0">
                <a:solidFill>
                  <a:srgbClr val="000000"/>
                </a:solidFill>
                <a:effectLst/>
                <a:latin typeface="Times New Roman" panose="02020603050405020304" pitchFamily="18" charset="0"/>
              </a:rPr>
              <a:t>.</a:t>
            </a:r>
          </a:p>
          <a:p>
            <a:pPr rtl="0"/>
            <a:r>
              <a:rPr lang="en-US" sz="2000" b="1" i="0" u="none" strike="noStrike" dirty="0">
                <a:solidFill>
                  <a:srgbClr val="000000"/>
                </a:solidFill>
                <a:effectLst/>
                <a:latin typeface="Times New Roman" panose="02020603050405020304" pitchFamily="18" charset="0"/>
              </a:rPr>
              <a:t>Example:</a:t>
            </a:r>
            <a:endParaRPr lang="en-US" b="0" dirty="0">
              <a:effectLst/>
            </a:endParaRPr>
          </a:p>
          <a:p>
            <a:pPr rtl="0" fontAlgn="base">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If you take a </a:t>
            </a:r>
            <a:r>
              <a:rPr lang="en-US" sz="1800" b="1" i="0" u="none" strike="noStrike" dirty="0">
                <a:solidFill>
                  <a:srgbClr val="000000"/>
                </a:solidFill>
                <a:effectLst/>
                <a:latin typeface="Times New Roman" panose="02020603050405020304" pitchFamily="18" charset="0"/>
              </a:rPr>
              <a:t>photo</a:t>
            </a:r>
            <a:r>
              <a:rPr lang="en-US" sz="1800" b="0" i="0" u="none" strike="noStrike" dirty="0">
                <a:solidFill>
                  <a:srgbClr val="000000"/>
                </a:solidFill>
                <a:effectLst/>
                <a:latin typeface="Times New Roman" panose="02020603050405020304" pitchFamily="18" charset="0"/>
              </a:rPr>
              <a:t>, it is stored in /storage/emulated/0/DCIM/Camera/ (not a real SD card but a virtual one).</a:t>
            </a:r>
            <a:endParaRPr lang="en-US" sz="2000" b="0" i="0" u="none" strike="noStrike" dirty="0">
              <a:solidFill>
                <a:srgbClr val="000000"/>
              </a:solidFill>
              <a:effectLst/>
              <a:latin typeface="Times New Roman" panose="02020603050405020304" pitchFamily="18" charset="0"/>
            </a:endParaRPr>
          </a:p>
          <a:p>
            <a:br>
              <a:rPr lang="en-US" b="0" dirty="0">
                <a:effectLst/>
              </a:rPr>
            </a:br>
            <a:endParaRPr lang="en-IN" dirty="0"/>
          </a:p>
        </p:txBody>
      </p:sp>
    </p:spTree>
    <p:extLst>
      <p:ext uri="{BB962C8B-B14F-4D97-AF65-F5344CB8AC3E}">
        <p14:creationId xmlns:p14="http://schemas.microsoft.com/office/powerpoint/2010/main" val="2972703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BAA584-89B5-D661-3424-A103AC5C6611}"/>
              </a:ext>
            </a:extLst>
          </p:cNvPr>
          <p:cNvSpPr txBox="1"/>
          <p:nvPr/>
        </p:nvSpPr>
        <p:spPr>
          <a:xfrm>
            <a:off x="3410145" y="-69199"/>
            <a:ext cx="6097554" cy="523220"/>
          </a:xfrm>
          <a:prstGeom prst="rect">
            <a:avLst/>
          </a:prstGeom>
          <a:noFill/>
        </p:spPr>
        <p:txBody>
          <a:bodyPr wrap="square">
            <a:spAutoFit/>
          </a:bodyPr>
          <a:lstStyle/>
          <a:p>
            <a:pPr rtl="0"/>
            <a:r>
              <a:rPr lang="en-US" sz="2800" b="1" u="sng" dirty="0">
                <a:solidFill>
                  <a:srgbClr val="000000"/>
                </a:solidFill>
                <a:latin typeface="Algerian" panose="04020705040A02060702" pitchFamily="82" charset="0"/>
              </a:rPr>
              <a:t>Deleted files Recovery</a:t>
            </a:r>
            <a:endParaRPr lang="en-US" sz="2800" b="0" dirty="0">
              <a:effectLst/>
              <a:latin typeface="Algerian" panose="04020705040A02060702" pitchFamily="82" charset="0"/>
            </a:endParaRPr>
          </a:p>
        </p:txBody>
      </p:sp>
      <p:sp>
        <p:nvSpPr>
          <p:cNvPr id="5" name="TextBox 4">
            <a:extLst>
              <a:ext uri="{FF2B5EF4-FFF2-40B4-BE49-F238E27FC236}">
                <a16:creationId xmlns:a16="http://schemas.microsoft.com/office/drawing/2014/main" id="{B6409C17-6E76-52D3-3A0E-BCCAE4F5F330}"/>
              </a:ext>
            </a:extLst>
          </p:cNvPr>
          <p:cNvSpPr txBox="1"/>
          <p:nvPr/>
        </p:nvSpPr>
        <p:spPr>
          <a:xfrm>
            <a:off x="11007790" y="6108832"/>
            <a:ext cx="6097554" cy="369332"/>
          </a:xfrm>
          <a:prstGeom prst="rect">
            <a:avLst/>
          </a:prstGeom>
          <a:noFill/>
        </p:spPr>
        <p:txBody>
          <a:bodyPr wrap="square">
            <a:spAutoFit/>
          </a:bodyPr>
          <a:lstStyle/>
          <a:p>
            <a:pPr rtl="0"/>
            <a:r>
              <a:rPr lang="en-US" u="sng" dirty="0">
                <a:solidFill>
                  <a:srgbClr val="000000"/>
                </a:solidFill>
                <a:latin typeface="Times New Roman" panose="02020603050405020304" pitchFamily="18" charset="0"/>
              </a:rPr>
              <a:t>03/03/25</a:t>
            </a:r>
            <a:endParaRPr lang="en-US" dirty="0">
              <a:effectLst/>
            </a:endParaRPr>
          </a:p>
        </p:txBody>
      </p:sp>
      <p:sp>
        <p:nvSpPr>
          <p:cNvPr id="7" name="TextBox 6">
            <a:extLst>
              <a:ext uri="{FF2B5EF4-FFF2-40B4-BE49-F238E27FC236}">
                <a16:creationId xmlns:a16="http://schemas.microsoft.com/office/drawing/2014/main" id="{B6521694-E13B-A381-0989-99E7E68EC480}"/>
              </a:ext>
            </a:extLst>
          </p:cNvPr>
          <p:cNvSpPr txBox="1"/>
          <p:nvPr/>
        </p:nvSpPr>
        <p:spPr>
          <a:xfrm>
            <a:off x="514350" y="606147"/>
            <a:ext cx="10687050" cy="5539978"/>
          </a:xfrm>
          <a:prstGeom prst="rect">
            <a:avLst/>
          </a:prstGeom>
          <a:noFill/>
        </p:spPr>
        <p:txBody>
          <a:bodyPr wrap="square">
            <a:spAutoFit/>
          </a:bodyPr>
          <a:lstStyle/>
          <a:p>
            <a:pPr algn="just" rtl="0"/>
            <a:r>
              <a:rPr lang="en-US" sz="2400" b="1" i="0" u="none" strike="noStrike" dirty="0">
                <a:solidFill>
                  <a:srgbClr val="000000"/>
                </a:solidFill>
                <a:effectLst/>
                <a:latin typeface="Times New Roman" panose="02020603050405020304" pitchFamily="18" charset="0"/>
                <a:cs typeface="Times New Roman" panose="02020603050405020304" pitchFamily="18" charset="0"/>
              </a:rPr>
              <a:t>Android File System &amp; Deletion Behavior</a:t>
            </a:r>
            <a:endParaRPr lang="en-US" b="0" dirty="0">
              <a:effectLst/>
              <a:latin typeface="Times New Roman" panose="02020603050405020304" pitchFamily="18" charset="0"/>
              <a:cs typeface="Times New Roman" panose="02020603050405020304" pitchFamily="18" charset="0"/>
            </a:endParaRPr>
          </a:p>
          <a:p>
            <a:pPr algn="just" rtl="0" fontAlgn="base"/>
            <a:br>
              <a:rPr lang="en-US" b="0" dirty="0">
                <a:effectLst/>
                <a:latin typeface="Times New Roman" panose="02020603050405020304" pitchFamily="18" charset="0"/>
                <a:cs typeface="Times New Roman" panose="02020603050405020304" pitchFamily="18" charset="0"/>
              </a:rPr>
            </a:br>
            <a:r>
              <a:rPr lang="en-US" sz="2400" b="1" i="0" u="none" strike="noStrike" dirty="0">
                <a:solidFill>
                  <a:srgbClr val="000000"/>
                </a:solidFill>
                <a:effectLst/>
                <a:latin typeface="Times New Roman" panose="02020603050405020304" pitchFamily="18" charset="0"/>
                <a:cs typeface="Times New Roman" panose="02020603050405020304" pitchFamily="18" charset="0"/>
              </a:rPr>
              <a:t>Internal Storage (ext4, F2FS)</a:t>
            </a:r>
          </a:p>
          <a:p>
            <a:pPr marL="742950" lvl="1" indent="-285750" algn="just" rtl="0" fontAlgn="base">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Files deleted from /data/data/ </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cannot be recovered easily without root</a:t>
            </a:r>
            <a:r>
              <a:rPr lang="en-US" sz="2400" b="0" i="0" u="none" strike="noStrike" dirty="0">
                <a:solidFill>
                  <a:srgbClr val="000000"/>
                </a:solidFill>
                <a:effectLst/>
                <a:latin typeface="Times New Roman" panose="02020603050405020304" pitchFamily="18" charset="0"/>
                <a:cs typeface="Times New Roman" panose="02020603050405020304" pitchFamily="18" charset="0"/>
              </a:rPr>
              <a:t>.</a:t>
            </a:r>
          </a:p>
          <a:p>
            <a:pPr marL="742950" lvl="1" indent="-285750" algn="just" rtl="0" fontAlgn="base">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If the system overwrites the deleted space, </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recovery becomes impossible</a:t>
            </a:r>
            <a:r>
              <a:rPr lang="en-US" sz="2400" b="0" i="0" u="none" strike="noStrike" dirty="0">
                <a:solidFill>
                  <a:srgbClr val="000000"/>
                </a:solidFill>
                <a:effectLst/>
                <a:latin typeface="Times New Roman" panose="02020603050405020304" pitchFamily="18" charset="0"/>
                <a:cs typeface="Times New Roman" panose="02020603050405020304" pitchFamily="18" charset="0"/>
              </a:rPr>
              <a:t>.</a:t>
            </a:r>
          </a:p>
          <a:p>
            <a:pPr algn="just" rtl="0" fontAlgn="base"/>
            <a:br>
              <a:rPr lang="en-US" b="0" dirty="0">
                <a:effectLst/>
                <a:latin typeface="Times New Roman" panose="02020603050405020304" pitchFamily="18" charset="0"/>
                <a:cs typeface="Times New Roman" panose="02020603050405020304" pitchFamily="18" charset="0"/>
              </a:rPr>
            </a:br>
            <a:r>
              <a:rPr lang="en-US" sz="2400" b="1" i="0" u="none" strike="noStrike" dirty="0">
                <a:solidFill>
                  <a:srgbClr val="000000"/>
                </a:solidFill>
                <a:effectLst/>
                <a:latin typeface="Times New Roman" panose="02020603050405020304" pitchFamily="18" charset="0"/>
                <a:cs typeface="Times New Roman" panose="02020603050405020304" pitchFamily="18" charset="0"/>
              </a:rPr>
              <a:t>SD Cards (FAT32, </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exFAT</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a:t>
            </a:r>
          </a:p>
          <a:p>
            <a:pPr marL="742950" lvl="1" indent="-285750" algn="just" rtl="0" fontAlgn="base">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Easier to recover deleted files from SD cards using tools like </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PhotoRec</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 or </a:t>
            </a:r>
            <a:r>
              <a:rPr lang="en-US" sz="2400" b="1" i="0" u="none" strike="noStrike" dirty="0" err="1">
                <a:solidFill>
                  <a:srgbClr val="000000"/>
                </a:solidFill>
                <a:effectLst/>
                <a:latin typeface="Times New Roman" panose="02020603050405020304" pitchFamily="18" charset="0"/>
                <a:cs typeface="Times New Roman" panose="02020603050405020304" pitchFamily="18" charset="0"/>
              </a:rPr>
              <a:t>Recuva</a:t>
            </a:r>
            <a:r>
              <a:rPr lang="en-US" sz="2400" b="0" i="0" u="none" strike="noStrike" dirty="0">
                <a:solidFill>
                  <a:srgbClr val="000000"/>
                </a:solidFill>
                <a:effectLst/>
                <a:latin typeface="Times New Roman" panose="02020603050405020304" pitchFamily="18" charset="0"/>
                <a:cs typeface="Times New Roman" panose="02020603050405020304" pitchFamily="18" charset="0"/>
              </a:rPr>
              <a:t>.</a:t>
            </a:r>
          </a:p>
          <a:p>
            <a:pPr marL="742950" lvl="1" indent="-285750" algn="just" rtl="0" fontAlgn="base">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FAT/</a:t>
            </a:r>
            <a:r>
              <a:rPr lang="en-US" sz="2400" b="0" i="0" u="none" strike="noStrike" dirty="0" err="1">
                <a:solidFill>
                  <a:srgbClr val="000000"/>
                </a:solidFill>
                <a:effectLst/>
                <a:latin typeface="Times New Roman" panose="02020603050405020304" pitchFamily="18" charset="0"/>
                <a:cs typeface="Times New Roman" panose="02020603050405020304" pitchFamily="18" charset="0"/>
              </a:rPr>
              <a:t>exFAT</a:t>
            </a:r>
            <a:r>
              <a:rPr lang="en-US" sz="2400" b="0" i="0" u="none" strike="noStrike" dirty="0">
                <a:solidFill>
                  <a:srgbClr val="000000"/>
                </a:solidFill>
                <a:effectLst/>
                <a:latin typeface="Times New Roman" panose="02020603050405020304" pitchFamily="18" charset="0"/>
                <a:cs typeface="Times New Roman" panose="02020603050405020304" pitchFamily="18" charset="0"/>
              </a:rPr>
              <a:t> does not "securely delete" files, leaving data intact.</a:t>
            </a:r>
          </a:p>
          <a:p>
            <a:pPr algn="just" rtl="0" fontAlgn="base"/>
            <a:br>
              <a:rPr lang="en-US" b="0" dirty="0">
                <a:effectLst/>
                <a:latin typeface="Times New Roman" panose="02020603050405020304" pitchFamily="18" charset="0"/>
                <a:cs typeface="Times New Roman" panose="02020603050405020304" pitchFamily="18" charset="0"/>
              </a:rPr>
            </a:br>
            <a:r>
              <a:rPr lang="en-US" sz="2400" b="1" i="0" u="none" strike="noStrike" dirty="0">
                <a:solidFill>
                  <a:srgbClr val="000000"/>
                </a:solidFill>
                <a:effectLst/>
                <a:latin typeface="Times New Roman" panose="02020603050405020304" pitchFamily="18" charset="0"/>
                <a:cs typeface="Times New Roman" panose="02020603050405020304" pitchFamily="18" charset="0"/>
              </a:rPr>
              <a:t>Virtual Storage</a:t>
            </a:r>
          </a:p>
          <a:p>
            <a:pPr marL="742950" lvl="1" indent="-285750" algn="just" rtl="0" fontAlgn="base">
              <a:buFont typeface="Arial" panose="020B0604020202020204" pitchFamily="34" charset="0"/>
              <a:buChar char="•"/>
            </a:pPr>
            <a:r>
              <a:rPr lang="en-US" sz="2400" b="0" i="0" u="none" strike="noStrike" dirty="0">
                <a:solidFill>
                  <a:srgbClr val="000000"/>
                </a:solidFill>
                <a:effectLst/>
                <a:latin typeface="Times New Roman" panose="02020603050405020304" pitchFamily="18" charset="0"/>
                <a:cs typeface="Times New Roman" panose="02020603050405020304" pitchFamily="18" charset="0"/>
              </a:rPr>
              <a:t>Android </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emulates storage </a:t>
            </a:r>
            <a:r>
              <a:rPr lang="en-US" sz="2400" b="0" i="0" u="none" strike="noStrike" dirty="0">
                <a:solidFill>
                  <a:srgbClr val="000000"/>
                </a:solidFill>
                <a:effectLst/>
                <a:latin typeface="Times New Roman" panose="02020603050405020304" pitchFamily="18" charset="0"/>
                <a:cs typeface="Times New Roman" panose="02020603050405020304" pitchFamily="18" charset="0"/>
              </a:rPr>
              <a:t>meaning /storage/emulated/0/ is just a </a:t>
            </a:r>
            <a:r>
              <a:rPr lang="en-US" sz="2400" b="1" i="0" u="none" strike="noStrike" dirty="0">
                <a:solidFill>
                  <a:srgbClr val="000000"/>
                </a:solidFill>
                <a:effectLst/>
                <a:latin typeface="Times New Roman" panose="02020603050405020304" pitchFamily="18" charset="0"/>
                <a:cs typeface="Times New Roman" panose="02020603050405020304" pitchFamily="18" charset="0"/>
              </a:rPr>
              <a:t>logical partition</a:t>
            </a:r>
            <a:r>
              <a:rPr lang="en-US" sz="2400" b="0" i="0" u="none" strike="noStrike" dirty="0">
                <a:solidFill>
                  <a:srgbClr val="000000"/>
                </a:solidFill>
                <a:effectLst/>
                <a:latin typeface="Times New Roman" panose="02020603050405020304" pitchFamily="18" charset="0"/>
                <a:cs typeface="Times New Roman" panose="02020603050405020304" pitchFamily="18" charset="0"/>
              </a:rPr>
              <a:t> inside internal storage.</a:t>
            </a:r>
          </a:p>
          <a:p>
            <a:br>
              <a:rPr lang="en-US" b="0" dirty="0">
                <a:effectLst/>
              </a:rPr>
            </a:br>
            <a:endParaRPr lang="en-IN" dirty="0"/>
          </a:p>
        </p:txBody>
      </p:sp>
    </p:spTree>
    <p:extLst>
      <p:ext uri="{BB962C8B-B14F-4D97-AF65-F5344CB8AC3E}">
        <p14:creationId xmlns:p14="http://schemas.microsoft.com/office/powerpoint/2010/main" val="307183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07A0EF-0439-DEEB-CF21-BC609E859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66" y="727788"/>
            <a:ext cx="10981468" cy="6027576"/>
          </a:xfrm>
          <a:prstGeom prst="rect">
            <a:avLst/>
          </a:prstGeom>
        </p:spPr>
      </p:pic>
      <p:sp>
        <p:nvSpPr>
          <p:cNvPr id="4" name="TextBox 3">
            <a:extLst>
              <a:ext uri="{FF2B5EF4-FFF2-40B4-BE49-F238E27FC236}">
                <a16:creationId xmlns:a16="http://schemas.microsoft.com/office/drawing/2014/main" id="{E3840577-942E-BF24-82B1-C1E2B1660C2A}"/>
              </a:ext>
            </a:extLst>
          </p:cNvPr>
          <p:cNvSpPr txBox="1"/>
          <p:nvPr/>
        </p:nvSpPr>
        <p:spPr>
          <a:xfrm>
            <a:off x="605266" y="249207"/>
            <a:ext cx="6097554" cy="369332"/>
          </a:xfrm>
          <a:prstGeom prst="rect">
            <a:avLst/>
          </a:prstGeom>
          <a:noFill/>
        </p:spPr>
        <p:txBody>
          <a:bodyPr wrap="square">
            <a:spAutoFit/>
          </a:bodyPr>
          <a:lstStyle/>
          <a:p>
            <a:r>
              <a:rPr lang="en-US" sz="1800" b="1" u="sng" strike="noStrike" dirty="0">
                <a:solidFill>
                  <a:srgbClr val="000000"/>
                </a:solidFill>
                <a:effectLst/>
                <a:latin typeface="Times New Roman" panose="02020603050405020304" pitchFamily="18" charset="0"/>
                <a:cs typeface="Times New Roman" panose="02020603050405020304" pitchFamily="18" charset="0"/>
              </a:rPr>
              <a:t>SD Cards </a:t>
            </a:r>
            <a:endParaRPr lang="en-IN" dirty="0"/>
          </a:p>
        </p:txBody>
      </p:sp>
    </p:spTree>
    <p:extLst>
      <p:ext uri="{BB962C8B-B14F-4D97-AF65-F5344CB8AC3E}">
        <p14:creationId xmlns:p14="http://schemas.microsoft.com/office/powerpoint/2010/main" val="3619919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B55854-20AB-6276-3A40-8F67C96F4F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287" y="937865"/>
            <a:ext cx="11369583" cy="4982270"/>
          </a:xfrm>
          <a:prstGeom prst="rect">
            <a:avLst/>
          </a:prstGeom>
        </p:spPr>
      </p:pic>
    </p:spTree>
    <p:extLst>
      <p:ext uri="{BB962C8B-B14F-4D97-AF65-F5344CB8AC3E}">
        <p14:creationId xmlns:p14="http://schemas.microsoft.com/office/powerpoint/2010/main" val="403486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6499CA-D649-724B-BADA-DD457A0A72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440" y="770699"/>
            <a:ext cx="9862457" cy="52848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1605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F3BBEF-BAAE-C127-9860-673A400483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04" y="167951"/>
            <a:ext cx="11476653" cy="6316826"/>
          </a:xfrm>
          <a:prstGeom prst="rect">
            <a:avLst/>
          </a:prstGeom>
        </p:spPr>
      </p:pic>
    </p:spTree>
    <p:extLst>
      <p:ext uri="{BB962C8B-B14F-4D97-AF65-F5344CB8AC3E}">
        <p14:creationId xmlns:p14="http://schemas.microsoft.com/office/powerpoint/2010/main" val="1411900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BEA89-235D-F338-5072-E9B03E2232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251927"/>
            <a:ext cx="11336695" cy="6335485"/>
          </a:xfrm>
          <a:prstGeom prst="rect">
            <a:avLst/>
          </a:prstGeom>
        </p:spPr>
      </p:pic>
    </p:spTree>
    <p:extLst>
      <p:ext uri="{BB962C8B-B14F-4D97-AF65-F5344CB8AC3E}">
        <p14:creationId xmlns:p14="http://schemas.microsoft.com/office/powerpoint/2010/main" val="2105669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0D9799-3AE8-2417-01AA-CDFCB59ED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04" y="447869"/>
            <a:ext cx="10657612" cy="5756988"/>
          </a:xfrm>
          <a:prstGeom prst="rect">
            <a:avLst/>
          </a:prstGeom>
        </p:spPr>
      </p:pic>
    </p:spTree>
    <p:extLst>
      <p:ext uri="{BB962C8B-B14F-4D97-AF65-F5344CB8AC3E}">
        <p14:creationId xmlns:p14="http://schemas.microsoft.com/office/powerpoint/2010/main" val="2068605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BA0A-F0D2-1F6C-5DFC-8E5C54E56C1A}"/>
              </a:ext>
            </a:extLst>
          </p:cNvPr>
          <p:cNvSpPr>
            <a:spLocks noGrp="1"/>
          </p:cNvSpPr>
          <p:nvPr>
            <p:ph type="title"/>
          </p:nvPr>
        </p:nvSpPr>
        <p:spPr>
          <a:xfrm>
            <a:off x="631722" y="206477"/>
            <a:ext cx="10515600" cy="914400"/>
          </a:xfrm>
        </p:spPr>
        <p:txBody>
          <a:bodyPr/>
          <a:lstStyle/>
          <a:p>
            <a:r>
              <a:rPr lang="en-US" b="1" u="sng"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Sqlite</a:t>
            </a:r>
            <a:r>
              <a:rPr lang="en-US"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Installation</a:t>
            </a:r>
            <a:endParaRPr lang="en-IN" u="sng" dirty="0"/>
          </a:p>
        </p:txBody>
      </p:sp>
      <p:sp>
        <p:nvSpPr>
          <p:cNvPr id="3" name="Rectangle 1">
            <a:extLst>
              <a:ext uri="{FF2B5EF4-FFF2-40B4-BE49-F238E27FC236}">
                <a16:creationId xmlns:a16="http://schemas.microsoft.com/office/drawing/2014/main" id="{3BF4566A-A82A-BDAA-D321-F3ADE2198729}"/>
              </a:ext>
            </a:extLst>
          </p:cNvPr>
          <p:cNvSpPr>
            <a:spLocks noChangeArrowheads="1"/>
          </p:cNvSpPr>
          <p:nvPr/>
        </p:nvSpPr>
        <p:spPr bwMode="auto">
          <a:xfrm>
            <a:off x="513735" y="1025208"/>
            <a:ext cx="9054915" cy="34163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Download SQLite from the official website.</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Extract the archive and place SQLite in a system-accessible directory.</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Add the SQLite directory to the system PATH variable.</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Open a terminal and run sqlite3 to check installation.</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Create and manage databases using SQLite commands.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888667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CF46C4-E097-FB51-22C0-0219ECC35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33" y="821094"/>
            <a:ext cx="11504646" cy="5271796"/>
          </a:xfrm>
          <a:prstGeom prst="rect">
            <a:avLst/>
          </a:prstGeom>
        </p:spPr>
      </p:pic>
      <p:sp>
        <p:nvSpPr>
          <p:cNvPr id="4" name="TextBox 3">
            <a:extLst>
              <a:ext uri="{FF2B5EF4-FFF2-40B4-BE49-F238E27FC236}">
                <a16:creationId xmlns:a16="http://schemas.microsoft.com/office/drawing/2014/main" id="{92A2F93E-3B5F-B013-94AE-1BD1B31133EF}"/>
              </a:ext>
            </a:extLst>
          </p:cNvPr>
          <p:cNvSpPr txBox="1"/>
          <p:nvPr/>
        </p:nvSpPr>
        <p:spPr>
          <a:xfrm>
            <a:off x="345233" y="177615"/>
            <a:ext cx="6097554" cy="456535"/>
          </a:xfrm>
          <a:prstGeom prst="rect">
            <a:avLst/>
          </a:prstGeom>
          <a:noFill/>
        </p:spPr>
        <p:txBody>
          <a:bodyPr wrap="square">
            <a:spAutoFit/>
          </a:bodyPr>
          <a:lstStyle/>
          <a:p>
            <a:pPr rtl="0" fontAlgn="base">
              <a:lnSpc>
                <a:spcPct val="150000"/>
              </a:lnSpc>
            </a:pPr>
            <a:r>
              <a:rPr lang="en-US" sz="1800" b="1" i="0" u="sng" strike="noStrike" dirty="0">
                <a:solidFill>
                  <a:srgbClr val="000000"/>
                </a:solidFill>
                <a:effectLst/>
                <a:latin typeface="Arial" panose="020B0604020202020204" pitchFamily="34" charset="0"/>
              </a:rPr>
              <a:t>Virtual Storage</a:t>
            </a:r>
          </a:p>
        </p:txBody>
      </p:sp>
    </p:spTree>
    <p:extLst>
      <p:ext uri="{BB962C8B-B14F-4D97-AF65-F5344CB8AC3E}">
        <p14:creationId xmlns:p14="http://schemas.microsoft.com/office/powerpoint/2010/main" val="4248195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9AFDB-E331-9195-B42C-32BFB0ED9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649" y="549242"/>
            <a:ext cx="9918441" cy="5572903"/>
          </a:xfrm>
          <a:prstGeom prst="rect">
            <a:avLst/>
          </a:prstGeom>
        </p:spPr>
      </p:pic>
    </p:spTree>
    <p:extLst>
      <p:ext uri="{BB962C8B-B14F-4D97-AF65-F5344CB8AC3E}">
        <p14:creationId xmlns:p14="http://schemas.microsoft.com/office/powerpoint/2010/main" val="5385752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29E726-6E01-6F34-B705-280908BDB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649" y="1502227"/>
            <a:ext cx="9022702" cy="2724540"/>
          </a:xfrm>
          <a:prstGeom prst="rect">
            <a:avLst/>
          </a:prstGeom>
        </p:spPr>
      </p:pic>
    </p:spTree>
    <p:extLst>
      <p:ext uri="{BB962C8B-B14F-4D97-AF65-F5344CB8AC3E}">
        <p14:creationId xmlns:p14="http://schemas.microsoft.com/office/powerpoint/2010/main" val="1059331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74EC5-396F-B037-3F5A-ECCE65B34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5143" y="335902"/>
            <a:ext cx="3774433" cy="619552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3D62B3D7-40FA-9041-5841-B99D415A9D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061" y="335902"/>
            <a:ext cx="3678920" cy="6195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07118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8E4479-8917-0525-3047-50B3805F3027}"/>
              </a:ext>
            </a:extLst>
          </p:cNvPr>
          <p:cNvSpPr txBox="1"/>
          <p:nvPr/>
        </p:nvSpPr>
        <p:spPr>
          <a:xfrm>
            <a:off x="10650506" y="6330434"/>
            <a:ext cx="6097554" cy="369332"/>
          </a:xfrm>
          <a:prstGeom prst="rect">
            <a:avLst/>
          </a:prstGeom>
          <a:noFill/>
        </p:spPr>
        <p:txBody>
          <a:bodyPr wrap="square">
            <a:spAutoFit/>
          </a:bodyPr>
          <a:lstStyle/>
          <a:p>
            <a:pPr rtl="0"/>
            <a:r>
              <a:rPr lang="en-US" u="sng" dirty="0">
                <a:solidFill>
                  <a:srgbClr val="000000"/>
                </a:solidFill>
                <a:latin typeface="Times New Roman" panose="02020603050405020304" pitchFamily="18" charset="0"/>
              </a:rPr>
              <a:t>07/03/25</a:t>
            </a:r>
            <a:endParaRPr lang="en-US" dirty="0">
              <a:effectLst/>
            </a:endParaRPr>
          </a:p>
        </p:txBody>
      </p:sp>
      <p:pic>
        <p:nvPicPr>
          <p:cNvPr id="5" name="Picture 4">
            <a:extLst>
              <a:ext uri="{FF2B5EF4-FFF2-40B4-BE49-F238E27FC236}">
                <a16:creationId xmlns:a16="http://schemas.microsoft.com/office/drawing/2014/main" id="{0BF49C52-543C-79BA-E597-683353F00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40" y="461961"/>
            <a:ext cx="3371112" cy="540067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9FE3A05F-DC9F-9381-6F45-90F1B247B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203" y="461960"/>
            <a:ext cx="3477102" cy="5400675"/>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E62175AD-1375-B690-81C7-D9273AB43B82}"/>
              </a:ext>
            </a:extLst>
          </p:cNvPr>
          <p:cNvSpPr txBox="1"/>
          <p:nvPr/>
        </p:nvSpPr>
        <p:spPr>
          <a:xfrm>
            <a:off x="1434831" y="5961102"/>
            <a:ext cx="8372474" cy="369332"/>
          </a:xfrm>
          <a:prstGeom prst="rect">
            <a:avLst/>
          </a:prstGeom>
          <a:noFill/>
        </p:spPr>
        <p:txBody>
          <a:bodyPr wrap="square">
            <a:spAutoFit/>
          </a:bodyPr>
          <a:lstStyle/>
          <a:p>
            <a:pPr rtl="0"/>
            <a:r>
              <a:rPr lang="en-US" u="sng" dirty="0">
                <a:solidFill>
                  <a:srgbClr val="000000"/>
                </a:solidFill>
                <a:effectLst/>
                <a:latin typeface="Times New Roman" panose="02020603050405020304" pitchFamily="18" charset="0"/>
              </a:rPr>
              <a:t>Contact list</a:t>
            </a:r>
            <a:endParaRPr lang="en-US" dirty="0">
              <a:effectLst/>
            </a:endParaRPr>
          </a:p>
        </p:txBody>
      </p:sp>
      <p:sp>
        <p:nvSpPr>
          <p:cNvPr id="13" name="TextBox 12">
            <a:extLst>
              <a:ext uri="{FF2B5EF4-FFF2-40B4-BE49-F238E27FC236}">
                <a16:creationId xmlns:a16="http://schemas.microsoft.com/office/drawing/2014/main" id="{2ADDB333-4A4E-33A9-20D5-F7E47C2B528A}"/>
              </a:ext>
            </a:extLst>
          </p:cNvPr>
          <p:cNvSpPr txBox="1"/>
          <p:nvPr/>
        </p:nvSpPr>
        <p:spPr>
          <a:xfrm>
            <a:off x="7348538" y="5950027"/>
            <a:ext cx="8372474" cy="369332"/>
          </a:xfrm>
          <a:prstGeom prst="rect">
            <a:avLst/>
          </a:prstGeom>
          <a:noFill/>
        </p:spPr>
        <p:txBody>
          <a:bodyPr wrap="square">
            <a:spAutoFit/>
          </a:bodyPr>
          <a:lstStyle/>
          <a:p>
            <a:pPr rtl="0"/>
            <a:r>
              <a:rPr lang="en-US" u="sng" dirty="0">
                <a:solidFill>
                  <a:srgbClr val="000000"/>
                </a:solidFill>
                <a:latin typeface="Times New Roman" panose="02020603050405020304" pitchFamily="18" charset="0"/>
              </a:rPr>
              <a:t>Dialed phone</a:t>
            </a:r>
            <a:r>
              <a:rPr lang="en-US" u="sng" dirty="0">
                <a:solidFill>
                  <a:srgbClr val="000000"/>
                </a:solidFill>
                <a:effectLst/>
                <a:latin typeface="Times New Roman" panose="02020603050405020304" pitchFamily="18" charset="0"/>
              </a:rPr>
              <a:t> list</a:t>
            </a:r>
            <a:endParaRPr lang="en-US" dirty="0">
              <a:effectLst/>
            </a:endParaRPr>
          </a:p>
        </p:txBody>
      </p:sp>
    </p:spTree>
    <p:extLst>
      <p:ext uri="{BB962C8B-B14F-4D97-AF65-F5344CB8AC3E}">
        <p14:creationId xmlns:p14="http://schemas.microsoft.com/office/powerpoint/2010/main" val="25863298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C45E0-5A46-D5AB-5DE1-F9C7ED7152CB}"/>
              </a:ext>
            </a:extLst>
          </p:cNvPr>
          <p:cNvPicPr>
            <a:picLocks noChangeAspect="1"/>
          </p:cNvPicPr>
          <p:nvPr/>
        </p:nvPicPr>
        <p:blipFill>
          <a:blip r:embed="rId2"/>
          <a:stretch>
            <a:fillRect/>
          </a:stretch>
        </p:blipFill>
        <p:spPr>
          <a:xfrm>
            <a:off x="261257" y="889608"/>
            <a:ext cx="11420670" cy="5843894"/>
          </a:xfrm>
          <a:prstGeom prst="rect">
            <a:avLst/>
          </a:prstGeom>
        </p:spPr>
      </p:pic>
      <p:sp>
        <p:nvSpPr>
          <p:cNvPr id="5" name="TextBox 4">
            <a:extLst>
              <a:ext uri="{FF2B5EF4-FFF2-40B4-BE49-F238E27FC236}">
                <a16:creationId xmlns:a16="http://schemas.microsoft.com/office/drawing/2014/main" id="{E0AB5784-AE3E-5867-C3B1-B8ABCCB6C0FE}"/>
              </a:ext>
            </a:extLst>
          </p:cNvPr>
          <p:cNvSpPr txBox="1"/>
          <p:nvPr/>
        </p:nvSpPr>
        <p:spPr>
          <a:xfrm>
            <a:off x="333570" y="370505"/>
            <a:ext cx="6097554" cy="369332"/>
          </a:xfrm>
          <a:prstGeom prst="rect">
            <a:avLst/>
          </a:prstGeom>
          <a:noFill/>
        </p:spPr>
        <p:txBody>
          <a:bodyPr wrap="square">
            <a:spAutoFit/>
          </a:bodyPr>
          <a:lstStyle/>
          <a:p>
            <a:pPr rtl="0"/>
            <a:r>
              <a:rPr lang="en-US" u="sng" dirty="0">
                <a:solidFill>
                  <a:srgbClr val="000000"/>
                </a:solidFill>
                <a:latin typeface="Times New Roman" panose="02020603050405020304" pitchFamily="18" charset="0"/>
              </a:rPr>
              <a:t>Extracting call logs</a:t>
            </a:r>
            <a:endParaRPr lang="en-US" dirty="0">
              <a:effectLst/>
            </a:endParaRPr>
          </a:p>
        </p:txBody>
      </p:sp>
    </p:spTree>
    <p:extLst>
      <p:ext uri="{BB962C8B-B14F-4D97-AF65-F5344CB8AC3E}">
        <p14:creationId xmlns:p14="http://schemas.microsoft.com/office/powerpoint/2010/main" val="30806553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750FFF-4E8F-1C76-0E37-122117CF4D60}"/>
              </a:ext>
            </a:extLst>
          </p:cNvPr>
          <p:cNvSpPr txBox="1"/>
          <p:nvPr/>
        </p:nvSpPr>
        <p:spPr>
          <a:xfrm>
            <a:off x="240264" y="211885"/>
            <a:ext cx="6097554" cy="369332"/>
          </a:xfrm>
          <a:prstGeom prst="rect">
            <a:avLst/>
          </a:prstGeom>
          <a:noFill/>
        </p:spPr>
        <p:txBody>
          <a:bodyPr wrap="square">
            <a:spAutoFit/>
          </a:bodyPr>
          <a:lstStyle/>
          <a:p>
            <a:pPr rtl="0"/>
            <a:r>
              <a:rPr lang="en-US" u="sng" dirty="0">
                <a:solidFill>
                  <a:srgbClr val="000000"/>
                </a:solidFill>
                <a:effectLst/>
                <a:latin typeface="Times New Roman" panose="02020603050405020304" pitchFamily="18" charset="0"/>
              </a:rPr>
              <a:t>Co</a:t>
            </a:r>
            <a:r>
              <a:rPr lang="en-US" u="sng" dirty="0">
                <a:solidFill>
                  <a:srgbClr val="000000"/>
                </a:solidFill>
                <a:latin typeface="Times New Roman" panose="02020603050405020304" pitchFamily="18" charset="0"/>
              </a:rPr>
              <a:t>de</a:t>
            </a:r>
            <a:endParaRPr lang="en-US" dirty="0">
              <a:effectLst/>
            </a:endParaRPr>
          </a:p>
        </p:txBody>
      </p:sp>
      <p:pic>
        <p:nvPicPr>
          <p:cNvPr id="5" name="Picture 4">
            <a:extLst>
              <a:ext uri="{FF2B5EF4-FFF2-40B4-BE49-F238E27FC236}">
                <a16:creationId xmlns:a16="http://schemas.microsoft.com/office/drawing/2014/main" id="{527E44CF-B4D4-A5D1-D45E-8C46DC123E9B}"/>
              </a:ext>
            </a:extLst>
          </p:cNvPr>
          <p:cNvPicPr>
            <a:picLocks noChangeAspect="1"/>
          </p:cNvPicPr>
          <p:nvPr/>
        </p:nvPicPr>
        <p:blipFill>
          <a:blip r:embed="rId2"/>
          <a:stretch>
            <a:fillRect/>
          </a:stretch>
        </p:blipFill>
        <p:spPr>
          <a:xfrm>
            <a:off x="206052" y="324625"/>
            <a:ext cx="11831994" cy="6321490"/>
          </a:xfrm>
          <a:prstGeom prst="rect">
            <a:avLst/>
          </a:prstGeom>
        </p:spPr>
      </p:pic>
    </p:spTree>
    <p:extLst>
      <p:ext uri="{BB962C8B-B14F-4D97-AF65-F5344CB8AC3E}">
        <p14:creationId xmlns:p14="http://schemas.microsoft.com/office/powerpoint/2010/main" val="22703153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AD927F-C605-8123-1291-2D77CF9C5107}"/>
              </a:ext>
            </a:extLst>
          </p:cNvPr>
          <p:cNvPicPr>
            <a:picLocks noChangeAspect="1"/>
          </p:cNvPicPr>
          <p:nvPr/>
        </p:nvPicPr>
        <p:blipFill>
          <a:blip r:embed="rId2"/>
          <a:stretch>
            <a:fillRect/>
          </a:stretch>
        </p:blipFill>
        <p:spPr>
          <a:xfrm>
            <a:off x="313518" y="783771"/>
            <a:ext cx="11564964" cy="5290458"/>
          </a:xfrm>
          <a:prstGeom prst="rect">
            <a:avLst/>
          </a:prstGeom>
        </p:spPr>
      </p:pic>
    </p:spTree>
    <p:extLst>
      <p:ext uri="{BB962C8B-B14F-4D97-AF65-F5344CB8AC3E}">
        <p14:creationId xmlns:p14="http://schemas.microsoft.com/office/powerpoint/2010/main" val="27249347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351A1D-13DA-7082-CCBE-C9A059013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8450" y="237931"/>
            <a:ext cx="3439276" cy="6069563"/>
          </a:xfrm>
          <a:prstGeom prst="rect">
            <a:avLst/>
          </a:prstGeom>
        </p:spPr>
      </p:pic>
      <p:sp>
        <p:nvSpPr>
          <p:cNvPr id="5" name="TextBox 4">
            <a:extLst>
              <a:ext uri="{FF2B5EF4-FFF2-40B4-BE49-F238E27FC236}">
                <a16:creationId xmlns:a16="http://schemas.microsoft.com/office/drawing/2014/main" id="{78EC7104-8ED2-575A-0E3F-2FB6EC5EC431}"/>
              </a:ext>
            </a:extLst>
          </p:cNvPr>
          <p:cNvSpPr txBox="1"/>
          <p:nvPr/>
        </p:nvSpPr>
        <p:spPr>
          <a:xfrm>
            <a:off x="5297455" y="6435403"/>
            <a:ext cx="6097554" cy="369332"/>
          </a:xfrm>
          <a:prstGeom prst="rect">
            <a:avLst/>
          </a:prstGeom>
          <a:noFill/>
        </p:spPr>
        <p:txBody>
          <a:bodyPr wrap="square">
            <a:spAutoFit/>
          </a:bodyPr>
          <a:lstStyle/>
          <a:p>
            <a:pPr rtl="0"/>
            <a:r>
              <a:rPr lang="en-US" u="sng" dirty="0">
                <a:solidFill>
                  <a:srgbClr val="000000"/>
                </a:solidFill>
                <a:latin typeface="Times New Roman" panose="02020603050405020304" pitchFamily="18" charset="0"/>
              </a:rPr>
              <a:t>SMS</a:t>
            </a:r>
            <a:r>
              <a:rPr lang="en-US" u="sng" dirty="0">
                <a:solidFill>
                  <a:srgbClr val="000000"/>
                </a:solidFill>
                <a:effectLst/>
                <a:latin typeface="Times New Roman" panose="02020603050405020304" pitchFamily="18" charset="0"/>
              </a:rPr>
              <a:t> list</a:t>
            </a:r>
            <a:endParaRPr lang="en-US" dirty="0">
              <a:effectLst/>
            </a:endParaRPr>
          </a:p>
        </p:txBody>
      </p:sp>
    </p:spTree>
    <p:extLst>
      <p:ext uri="{BB962C8B-B14F-4D97-AF65-F5344CB8AC3E}">
        <p14:creationId xmlns:p14="http://schemas.microsoft.com/office/powerpoint/2010/main" val="40602946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B3900E-47A1-DF96-333C-ED6AAC43AC9D}"/>
              </a:ext>
            </a:extLst>
          </p:cNvPr>
          <p:cNvPicPr>
            <a:picLocks noChangeAspect="1"/>
          </p:cNvPicPr>
          <p:nvPr/>
        </p:nvPicPr>
        <p:blipFill>
          <a:blip r:embed="rId2"/>
          <a:stretch>
            <a:fillRect/>
          </a:stretch>
        </p:blipFill>
        <p:spPr>
          <a:xfrm>
            <a:off x="233265" y="737117"/>
            <a:ext cx="11560630" cy="5868955"/>
          </a:xfrm>
          <a:prstGeom prst="rect">
            <a:avLst/>
          </a:prstGeom>
        </p:spPr>
      </p:pic>
      <p:sp>
        <p:nvSpPr>
          <p:cNvPr id="5" name="TextBox 4">
            <a:extLst>
              <a:ext uri="{FF2B5EF4-FFF2-40B4-BE49-F238E27FC236}">
                <a16:creationId xmlns:a16="http://schemas.microsoft.com/office/drawing/2014/main" id="{BDB3A6D6-ED3E-2C3E-176B-D42E460EA656}"/>
              </a:ext>
            </a:extLst>
          </p:cNvPr>
          <p:cNvSpPr txBox="1"/>
          <p:nvPr/>
        </p:nvSpPr>
        <p:spPr>
          <a:xfrm>
            <a:off x="233265" y="251928"/>
            <a:ext cx="6097554" cy="369332"/>
          </a:xfrm>
          <a:prstGeom prst="rect">
            <a:avLst/>
          </a:prstGeom>
          <a:noFill/>
        </p:spPr>
        <p:txBody>
          <a:bodyPr wrap="square">
            <a:spAutoFit/>
          </a:bodyPr>
          <a:lstStyle/>
          <a:p>
            <a:pPr rtl="0"/>
            <a:r>
              <a:rPr lang="en-US" u="sng" dirty="0">
                <a:solidFill>
                  <a:srgbClr val="000000"/>
                </a:solidFill>
                <a:latin typeface="Times New Roman" panose="02020603050405020304" pitchFamily="18" charset="0"/>
              </a:rPr>
              <a:t>Extracting SMS </a:t>
            </a:r>
            <a:r>
              <a:rPr lang="en-US" u="sng" dirty="0">
                <a:solidFill>
                  <a:srgbClr val="000000"/>
                </a:solidFill>
                <a:effectLst/>
                <a:latin typeface="Times New Roman" panose="02020603050405020304" pitchFamily="18" charset="0"/>
              </a:rPr>
              <a:t>list</a:t>
            </a:r>
            <a:endParaRPr lang="en-US" dirty="0">
              <a:effectLst/>
            </a:endParaRPr>
          </a:p>
        </p:txBody>
      </p:sp>
    </p:spTree>
    <p:extLst>
      <p:ext uri="{BB962C8B-B14F-4D97-AF65-F5344CB8AC3E}">
        <p14:creationId xmlns:p14="http://schemas.microsoft.com/office/powerpoint/2010/main" val="130104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9E394-5239-EC35-5E91-5BFEDD40BED8}"/>
              </a:ext>
            </a:extLst>
          </p:cNvPr>
          <p:cNvSpPr>
            <a:spLocks noGrp="1"/>
          </p:cNvSpPr>
          <p:nvPr>
            <p:ph type="title"/>
          </p:nvPr>
        </p:nvSpPr>
        <p:spPr/>
        <p:txBody>
          <a:bodyPr/>
          <a:lstStyle/>
          <a:p>
            <a:r>
              <a:rPr lang="en-US" sz="44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SQLite</a:t>
            </a:r>
            <a:endParaRPr lang="en-IN" dirty="0"/>
          </a:p>
        </p:txBody>
      </p:sp>
      <p:sp>
        <p:nvSpPr>
          <p:cNvPr id="4" name="TextBox 3">
            <a:extLst>
              <a:ext uri="{FF2B5EF4-FFF2-40B4-BE49-F238E27FC236}">
                <a16:creationId xmlns:a16="http://schemas.microsoft.com/office/drawing/2014/main" id="{93346399-49EE-9321-650C-56F6320F395A}"/>
              </a:ext>
            </a:extLst>
          </p:cNvPr>
          <p:cNvSpPr txBox="1"/>
          <p:nvPr/>
        </p:nvSpPr>
        <p:spPr>
          <a:xfrm>
            <a:off x="737419" y="1544243"/>
            <a:ext cx="9497962" cy="2795958"/>
          </a:xfrm>
          <a:prstGeom prst="rect">
            <a:avLst/>
          </a:prstGeom>
          <a:noFill/>
        </p:spPr>
        <p:txBody>
          <a:bodyPr wrap="square">
            <a:spAutoFit/>
          </a:bodyPr>
          <a:lstStyle/>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2400" dirty="0">
                <a:solidFill>
                  <a:srgbClr val="222222"/>
                </a:solidFill>
                <a:latin typeface="Times New Roman" panose="02020603050405020304" pitchFamily="18" charset="0"/>
                <a:cs typeface="Times New Roman" panose="02020603050405020304" pitchFamily="18" charset="0"/>
              </a:rPr>
              <a:t>Identifying SQLite database files</a:t>
            </a:r>
            <a:endParaRPr kumimoji="0" lang="en-US" altLang="en-US" sz="24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Extracting the database files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rPr>
              <a:t>Analyzation using db. browser of SQLite, SQLite spy</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2400" dirty="0">
                <a:solidFill>
                  <a:srgbClr val="222222"/>
                </a:solidFill>
                <a:latin typeface="Times New Roman" panose="02020603050405020304" pitchFamily="18" charset="0"/>
                <a:cs typeface="Times New Roman" panose="02020603050405020304" pitchFamily="18" charset="0"/>
              </a:rPr>
              <a:t>Recovering deleted data</a:t>
            </a:r>
            <a:endParaRPr kumimoji="0" lang="en-US" altLang="en-US" sz="24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sz="2400" dirty="0">
                <a:solidFill>
                  <a:srgbClr val="222222"/>
                </a:solidFill>
                <a:latin typeface="Times New Roman" panose="02020603050405020304" pitchFamily="18" charset="0"/>
                <a:cs typeface="Times New Roman" panose="02020603050405020304" pitchFamily="18" charset="0"/>
              </a:rPr>
              <a:t>Reporting and documentation</a:t>
            </a:r>
            <a:endParaRPr kumimoji="0" lang="en-US" altLang="en-US" sz="2400" b="0" i="0" u="none" strike="noStrike" cap="none" normalizeH="0" baseline="0" dirty="0">
              <a:ln>
                <a:noFill/>
              </a:ln>
              <a:solidFill>
                <a:srgbClr val="222222"/>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81B26BB-C8BB-DEBD-1F9B-C62AC0C39C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3508311"/>
            <a:ext cx="6419461" cy="3111887"/>
          </a:xfrm>
          <a:prstGeom prst="rect">
            <a:avLst/>
          </a:prstGeom>
        </p:spPr>
      </p:pic>
    </p:spTree>
    <p:extLst>
      <p:ext uri="{BB962C8B-B14F-4D97-AF65-F5344CB8AC3E}">
        <p14:creationId xmlns:p14="http://schemas.microsoft.com/office/powerpoint/2010/main" val="31106623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1F2672-E28A-5A6B-3E5F-F9D8A84EC755}"/>
              </a:ext>
            </a:extLst>
          </p:cNvPr>
          <p:cNvPicPr>
            <a:picLocks noChangeAspect="1"/>
          </p:cNvPicPr>
          <p:nvPr/>
        </p:nvPicPr>
        <p:blipFill>
          <a:blip r:embed="rId2"/>
          <a:stretch>
            <a:fillRect/>
          </a:stretch>
        </p:blipFill>
        <p:spPr>
          <a:xfrm>
            <a:off x="149290" y="285810"/>
            <a:ext cx="11915192" cy="6286379"/>
          </a:xfrm>
          <a:prstGeom prst="rect">
            <a:avLst/>
          </a:prstGeom>
        </p:spPr>
      </p:pic>
    </p:spTree>
    <p:extLst>
      <p:ext uri="{BB962C8B-B14F-4D97-AF65-F5344CB8AC3E}">
        <p14:creationId xmlns:p14="http://schemas.microsoft.com/office/powerpoint/2010/main" val="2557537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58A36C-3F12-629E-1413-6F7DF1CF6643}"/>
              </a:ext>
            </a:extLst>
          </p:cNvPr>
          <p:cNvPicPr>
            <a:picLocks noChangeAspect="1"/>
          </p:cNvPicPr>
          <p:nvPr/>
        </p:nvPicPr>
        <p:blipFill>
          <a:blip r:embed="rId2"/>
          <a:stretch>
            <a:fillRect/>
          </a:stretch>
        </p:blipFill>
        <p:spPr>
          <a:xfrm>
            <a:off x="138403" y="594207"/>
            <a:ext cx="11915193" cy="5669585"/>
          </a:xfrm>
          <a:prstGeom prst="rect">
            <a:avLst/>
          </a:prstGeom>
        </p:spPr>
      </p:pic>
    </p:spTree>
    <p:extLst>
      <p:ext uri="{BB962C8B-B14F-4D97-AF65-F5344CB8AC3E}">
        <p14:creationId xmlns:p14="http://schemas.microsoft.com/office/powerpoint/2010/main" val="33654276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A7E1F6-DA55-C2DD-87E4-A311486B1572}"/>
              </a:ext>
            </a:extLst>
          </p:cNvPr>
          <p:cNvPicPr>
            <a:picLocks noChangeAspect="1"/>
          </p:cNvPicPr>
          <p:nvPr/>
        </p:nvPicPr>
        <p:blipFill>
          <a:blip r:embed="rId2"/>
          <a:stretch>
            <a:fillRect/>
          </a:stretch>
        </p:blipFill>
        <p:spPr>
          <a:xfrm>
            <a:off x="209938" y="587829"/>
            <a:ext cx="11868540" cy="6203623"/>
          </a:xfrm>
          <a:prstGeom prst="rect">
            <a:avLst/>
          </a:prstGeom>
        </p:spPr>
      </p:pic>
      <p:sp>
        <p:nvSpPr>
          <p:cNvPr id="5" name="TextBox 4">
            <a:extLst>
              <a:ext uri="{FF2B5EF4-FFF2-40B4-BE49-F238E27FC236}">
                <a16:creationId xmlns:a16="http://schemas.microsoft.com/office/drawing/2014/main" id="{68520C7D-0B71-D99B-9DF3-9063C03F2D78}"/>
              </a:ext>
            </a:extLst>
          </p:cNvPr>
          <p:cNvSpPr txBox="1"/>
          <p:nvPr/>
        </p:nvSpPr>
        <p:spPr>
          <a:xfrm>
            <a:off x="135294" y="66548"/>
            <a:ext cx="6097554" cy="369332"/>
          </a:xfrm>
          <a:prstGeom prst="rect">
            <a:avLst/>
          </a:prstGeom>
          <a:noFill/>
        </p:spPr>
        <p:txBody>
          <a:bodyPr wrap="square">
            <a:spAutoFit/>
          </a:bodyPr>
          <a:lstStyle/>
          <a:p>
            <a:pPr rtl="0"/>
            <a:r>
              <a:rPr lang="en-US" u="sng" dirty="0">
                <a:solidFill>
                  <a:srgbClr val="000000"/>
                </a:solidFill>
                <a:latin typeface="Times New Roman" panose="02020603050405020304" pitchFamily="18" charset="0"/>
              </a:rPr>
              <a:t>Extracting Installed apps </a:t>
            </a:r>
            <a:r>
              <a:rPr lang="en-US" u="sng" dirty="0">
                <a:solidFill>
                  <a:srgbClr val="000000"/>
                </a:solidFill>
                <a:effectLst/>
                <a:latin typeface="Times New Roman" panose="02020603050405020304" pitchFamily="18" charset="0"/>
              </a:rPr>
              <a:t>list</a:t>
            </a:r>
            <a:endParaRPr lang="en-US" dirty="0">
              <a:effectLst/>
            </a:endParaRPr>
          </a:p>
        </p:txBody>
      </p:sp>
    </p:spTree>
    <p:extLst>
      <p:ext uri="{BB962C8B-B14F-4D97-AF65-F5344CB8AC3E}">
        <p14:creationId xmlns:p14="http://schemas.microsoft.com/office/powerpoint/2010/main" val="3959261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E04798-792D-0729-C73D-A5E500CE91A5}"/>
              </a:ext>
            </a:extLst>
          </p:cNvPr>
          <p:cNvPicPr>
            <a:picLocks noChangeAspect="1"/>
          </p:cNvPicPr>
          <p:nvPr/>
        </p:nvPicPr>
        <p:blipFill>
          <a:blip r:embed="rId2"/>
          <a:stretch>
            <a:fillRect/>
          </a:stretch>
        </p:blipFill>
        <p:spPr>
          <a:xfrm>
            <a:off x="223934" y="730138"/>
            <a:ext cx="11803225" cy="5397723"/>
          </a:xfrm>
          <a:prstGeom prst="rect">
            <a:avLst/>
          </a:prstGeom>
        </p:spPr>
      </p:pic>
    </p:spTree>
    <p:extLst>
      <p:ext uri="{BB962C8B-B14F-4D97-AF65-F5344CB8AC3E}">
        <p14:creationId xmlns:p14="http://schemas.microsoft.com/office/powerpoint/2010/main" val="25802149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8969D6-9D62-2408-748B-963A995152C9}"/>
              </a:ext>
            </a:extLst>
          </p:cNvPr>
          <p:cNvPicPr>
            <a:picLocks noChangeAspect="1"/>
          </p:cNvPicPr>
          <p:nvPr/>
        </p:nvPicPr>
        <p:blipFill>
          <a:blip r:embed="rId2"/>
          <a:stretch>
            <a:fillRect/>
          </a:stretch>
        </p:blipFill>
        <p:spPr>
          <a:xfrm>
            <a:off x="173181" y="167951"/>
            <a:ext cx="11845637" cy="6531430"/>
          </a:xfrm>
          <a:prstGeom prst="rect">
            <a:avLst/>
          </a:prstGeom>
        </p:spPr>
      </p:pic>
    </p:spTree>
    <p:extLst>
      <p:ext uri="{BB962C8B-B14F-4D97-AF65-F5344CB8AC3E}">
        <p14:creationId xmlns:p14="http://schemas.microsoft.com/office/powerpoint/2010/main" val="999920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C14A10-9554-8D91-2DC9-5941BB92D2C1}"/>
              </a:ext>
            </a:extLst>
          </p:cNvPr>
          <p:cNvPicPr>
            <a:picLocks noChangeAspect="1"/>
          </p:cNvPicPr>
          <p:nvPr/>
        </p:nvPicPr>
        <p:blipFill>
          <a:blip r:embed="rId2"/>
          <a:stretch>
            <a:fillRect/>
          </a:stretch>
        </p:blipFill>
        <p:spPr>
          <a:xfrm>
            <a:off x="208383" y="606490"/>
            <a:ext cx="11775233" cy="6184747"/>
          </a:xfrm>
          <a:prstGeom prst="rect">
            <a:avLst/>
          </a:prstGeom>
        </p:spPr>
      </p:pic>
      <p:sp>
        <p:nvSpPr>
          <p:cNvPr id="5" name="TextBox 4">
            <a:extLst>
              <a:ext uri="{FF2B5EF4-FFF2-40B4-BE49-F238E27FC236}">
                <a16:creationId xmlns:a16="http://schemas.microsoft.com/office/drawing/2014/main" id="{567FB4C9-9991-026C-1228-B73E1A42C95C}"/>
              </a:ext>
            </a:extLst>
          </p:cNvPr>
          <p:cNvSpPr txBox="1"/>
          <p:nvPr/>
        </p:nvSpPr>
        <p:spPr>
          <a:xfrm>
            <a:off x="109635" y="137240"/>
            <a:ext cx="6097554" cy="369332"/>
          </a:xfrm>
          <a:prstGeom prst="rect">
            <a:avLst/>
          </a:prstGeom>
          <a:noFill/>
        </p:spPr>
        <p:txBody>
          <a:bodyPr wrap="square">
            <a:spAutoFit/>
          </a:bodyPr>
          <a:lstStyle/>
          <a:p>
            <a:pPr rtl="0"/>
            <a:r>
              <a:rPr lang="en-US" u="sng" dirty="0">
                <a:solidFill>
                  <a:srgbClr val="000000"/>
                </a:solidFill>
                <a:latin typeface="Times New Roman" panose="02020603050405020304" pitchFamily="18" charset="0"/>
              </a:rPr>
              <a:t>Extracting deleted </a:t>
            </a:r>
            <a:r>
              <a:rPr lang="en-US" u="sng" dirty="0" err="1">
                <a:solidFill>
                  <a:srgbClr val="000000"/>
                </a:solidFill>
                <a:latin typeface="Times New Roman" panose="02020603050405020304" pitchFamily="18" charset="0"/>
              </a:rPr>
              <a:t>sms</a:t>
            </a:r>
            <a:endParaRPr lang="en-US" dirty="0">
              <a:effectLst/>
            </a:endParaRPr>
          </a:p>
        </p:txBody>
      </p:sp>
    </p:spTree>
    <p:extLst>
      <p:ext uri="{BB962C8B-B14F-4D97-AF65-F5344CB8AC3E}">
        <p14:creationId xmlns:p14="http://schemas.microsoft.com/office/powerpoint/2010/main" val="5115257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39663F-E798-0BB8-41A9-05CDD77F49DB}"/>
              </a:ext>
            </a:extLst>
          </p:cNvPr>
          <p:cNvPicPr>
            <a:picLocks noChangeAspect="1"/>
          </p:cNvPicPr>
          <p:nvPr/>
        </p:nvPicPr>
        <p:blipFill>
          <a:blip r:embed="rId2"/>
          <a:stretch>
            <a:fillRect/>
          </a:stretch>
        </p:blipFill>
        <p:spPr>
          <a:xfrm>
            <a:off x="578499" y="475861"/>
            <a:ext cx="11131420" cy="5924939"/>
          </a:xfrm>
          <a:prstGeom prst="rect">
            <a:avLst/>
          </a:prstGeom>
        </p:spPr>
      </p:pic>
    </p:spTree>
    <p:extLst>
      <p:ext uri="{BB962C8B-B14F-4D97-AF65-F5344CB8AC3E}">
        <p14:creationId xmlns:p14="http://schemas.microsoft.com/office/powerpoint/2010/main" val="27040144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1F04EE-31A3-F812-5B88-CBC7D24C1455}"/>
              </a:ext>
            </a:extLst>
          </p:cNvPr>
          <p:cNvPicPr>
            <a:picLocks noChangeAspect="1"/>
          </p:cNvPicPr>
          <p:nvPr/>
        </p:nvPicPr>
        <p:blipFill>
          <a:blip r:embed="rId2"/>
          <a:stretch>
            <a:fillRect/>
          </a:stretch>
        </p:blipFill>
        <p:spPr>
          <a:xfrm>
            <a:off x="475861" y="606490"/>
            <a:ext cx="11327363" cy="6148874"/>
          </a:xfrm>
          <a:prstGeom prst="rect">
            <a:avLst/>
          </a:prstGeom>
        </p:spPr>
      </p:pic>
      <p:sp>
        <p:nvSpPr>
          <p:cNvPr id="5" name="TextBox 4">
            <a:extLst>
              <a:ext uri="{FF2B5EF4-FFF2-40B4-BE49-F238E27FC236}">
                <a16:creationId xmlns:a16="http://schemas.microsoft.com/office/drawing/2014/main" id="{2A30C0A2-845A-3119-FC1E-A600AD3B0925}"/>
              </a:ext>
            </a:extLst>
          </p:cNvPr>
          <p:cNvSpPr txBox="1"/>
          <p:nvPr/>
        </p:nvSpPr>
        <p:spPr>
          <a:xfrm>
            <a:off x="475861" y="102636"/>
            <a:ext cx="6097554" cy="369332"/>
          </a:xfrm>
          <a:prstGeom prst="rect">
            <a:avLst/>
          </a:prstGeom>
          <a:noFill/>
        </p:spPr>
        <p:txBody>
          <a:bodyPr wrap="square">
            <a:spAutoFit/>
          </a:bodyPr>
          <a:lstStyle/>
          <a:p>
            <a:pPr rtl="0"/>
            <a:r>
              <a:rPr lang="en-US" u="sng" dirty="0">
                <a:solidFill>
                  <a:srgbClr val="000000"/>
                </a:solidFill>
                <a:latin typeface="Times New Roman" panose="02020603050405020304" pitchFamily="18" charset="0"/>
              </a:rPr>
              <a:t>Extracting deleted call logs</a:t>
            </a:r>
            <a:endParaRPr lang="en-US" dirty="0">
              <a:effectLst/>
            </a:endParaRPr>
          </a:p>
        </p:txBody>
      </p:sp>
    </p:spTree>
    <p:extLst>
      <p:ext uri="{BB962C8B-B14F-4D97-AF65-F5344CB8AC3E}">
        <p14:creationId xmlns:p14="http://schemas.microsoft.com/office/powerpoint/2010/main" val="29285693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EDBAAA-5F2C-BEFE-760A-2C7F6E490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3689" y="830424"/>
            <a:ext cx="10319657" cy="5215813"/>
          </a:xfrm>
          <a:prstGeom prst="rect">
            <a:avLst/>
          </a:prstGeom>
        </p:spPr>
      </p:pic>
    </p:spTree>
    <p:extLst>
      <p:ext uri="{BB962C8B-B14F-4D97-AF65-F5344CB8AC3E}">
        <p14:creationId xmlns:p14="http://schemas.microsoft.com/office/powerpoint/2010/main" val="34847148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B0B333-ECBF-9790-C567-4A5730DEB7F0}"/>
              </a:ext>
            </a:extLst>
          </p:cNvPr>
          <p:cNvSpPr txBox="1"/>
          <p:nvPr/>
        </p:nvSpPr>
        <p:spPr>
          <a:xfrm>
            <a:off x="10513267" y="6015526"/>
            <a:ext cx="6097554" cy="369332"/>
          </a:xfrm>
          <a:prstGeom prst="rect">
            <a:avLst/>
          </a:prstGeom>
          <a:noFill/>
        </p:spPr>
        <p:txBody>
          <a:bodyPr wrap="square">
            <a:spAutoFit/>
          </a:bodyPr>
          <a:lstStyle/>
          <a:p>
            <a:pPr rtl="0"/>
            <a:r>
              <a:rPr lang="en-US" u="sng" dirty="0">
                <a:solidFill>
                  <a:srgbClr val="000000"/>
                </a:solidFill>
                <a:latin typeface="Times New Roman" panose="02020603050405020304" pitchFamily="18" charset="0"/>
              </a:rPr>
              <a:t>12/03/25</a:t>
            </a:r>
            <a:endParaRPr lang="en-US" dirty="0">
              <a:effectLst/>
            </a:endParaRPr>
          </a:p>
        </p:txBody>
      </p:sp>
      <p:pic>
        <p:nvPicPr>
          <p:cNvPr id="5" name="Picture 4">
            <a:extLst>
              <a:ext uri="{FF2B5EF4-FFF2-40B4-BE49-F238E27FC236}">
                <a16:creationId xmlns:a16="http://schemas.microsoft.com/office/drawing/2014/main" id="{53265B2E-EE7F-84F5-64F6-94C364FA76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02" y="314325"/>
            <a:ext cx="3354095" cy="5701201"/>
          </a:xfrm>
          <a:prstGeom prst="rect">
            <a:avLst/>
          </a:prstGeom>
        </p:spPr>
      </p:pic>
      <p:pic>
        <p:nvPicPr>
          <p:cNvPr id="4" name="Picture 3">
            <a:extLst>
              <a:ext uri="{FF2B5EF4-FFF2-40B4-BE49-F238E27FC236}">
                <a16:creationId xmlns:a16="http://schemas.microsoft.com/office/drawing/2014/main" id="{977E112D-2B54-85DF-468E-B168D970D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8225" y="314326"/>
            <a:ext cx="7120714" cy="5701200"/>
          </a:xfrm>
          <a:prstGeom prst="rect">
            <a:avLst/>
          </a:prstGeom>
        </p:spPr>
      </p:pic>
    </p:spTree>
    <p:extLst>
      <p:ext uri="{BB962C8B-B14F-4D97-AF65-F5344CB8AC3E}">
        <p14:creationId xmlns:p14="http://schemas.microsoft.com/office/powerpoint/2010/main" val="1202268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6E0D4C-C95E-1B86-1617-146A882CB73E}"/>
              </a:ext>
            </a:extLst>
          </p:cNvPr>
          <p:cNvSpPr txBox="1"/>
          <p:nvPr/>
        </p:nvSpPr>
        <p:spPr>
          <a:xfrm>
            <a:off x="10540180" y="6284960"/>
            <a:ext cx="6096000" cy="369332"/>
          </a:xfrm>
          <a:prstGeom prst="rect">
            <a:avLst/>
          </a:prstGeom>
          <a:noFill/>
        </p:spPr>
        <p:txBody>
          <a:bodyPr wrap="square">
            <a:spAutoFit/>
          </a:bodyPr>
          <a:lstStyle/>
          <a:p>
            <a:r>
              <a:rPr lang="en-IN" dirty="0"/>
              <a:t>24/02/25</a:t>
            </a:r>
          </a:p>
        </p:txBody>
      </p:sp>
      <p:pic>
        <p:nvPicPr>
          <p:cNvPr id="7" name="Picture 6">
            <a:extLst>
              <a:ext uri="{FF2B5EF4-FFF2-40B4-BE49-F238E27FC236}">
                <a16:creationId xmlns:a16="http://schemas.microsoft.com/office/drawing/2014/main" id="{A1FE3413-5924-61E7-B48F-D94CBF7F2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51" y="203709"/>
            <a:ext cx="3808324" cy="561428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114E4C5-D9DC-DE53-2FC3-248E618BD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913" y="203709"/>
            <a:ext cx="4032843" cy="5614287"/>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4FF9C566-799B-1313-17B2-69BBF3DF5A4D}"/>
              </a:ext>
            </a:extLst>
          </p:cNvPr>
          <p:cNvSpPr txBox="1"/>
          <p:nvPr/>
        </p:nvSpPr>
        <p:spPr>
          <a:xfrm>
            <a:off x="1889091" y="5957050"/>
            <a:ext cx="8320034" cy="369332"/>
          </a:xfrm>
          <a:prstGeom prst="rect">
            <a:avLst/>
          </a:prstGeom>
          <a:noFill/>
        </p:spPr>
        <p:txBody>
          <a:bodyPr wrap="square">
            <a:spAutoFit/>
          </a:bodyPr>
          <a:lstStyle/>
          <a:p>
            <a:r>
              <a:rPr lang="en-IN" dirty="0"/>
              <a:t>created virtual phone</a:t>
            </a:r>
          </a:p>
        </p:txBody>
      </p:sp>
      <p:sp>
        <p:nvSpPr>
          <p:cNvPr id="13" name="TextBox 12">
            <a:extLst>
              <a:ext uri="{FF2B5EF4-FFF2-40B4-BE49-F238E27FC236}">
                <a16:creationId xmlns:a16="http://schemas.microsoft.com/office/drawing/2014/main" id="{CF6EF567-92EC-9E18-D5F6-C692367B5569}"/>
              </a:ext>
            </a:extLst>
          </p:cNvPr>
          <p:cNvSpPr txBox="1"/>
          <p:nvPr/>
        </p:nvSpPr>
        <p:spPr>
          <a:xfrm>
            <a:off x="7305151" y="5957050"/>
            <a:ext cx="8320034" cy="369332"/>
          </a:xfrm>
          <a:prstGeom prst="rect">
            <a:avLst/>
          </a:prstGeom>
          <a:noFill/>
        </p:spPr>
        <p:txBody>
          <a:bodyPr wrap="square">
            <a:spAutoFit/>
          </a:bodyPr>
          <a:lstStyle/>
          <a:p>
            <a:r>
              <a:rPr lang="en-IN" dirty="0"/>
              <a:t>signing to account</a:t>
            </a:r>
          </a:p>
        </p:txBody>
      </p:sp>
    </p:spTree>
    <p:extLst>
      <p:ext uri="{BB962C8B-B14F-4D97-AF65-F5344CB8AC3E}">
        <p14:creationId xmlns:p14="http://schemas.microsoft.com/office/powerpoint/2010/main" val="41667177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93E6B5-53BE-28FA-3CB3-F664E0822368}"/>
              </a:ext>
            </a:extLst>
          </p:cNvPr>
          <p:cNvPicPr>
            <a:picLocks noChangeAspect="1"/>
          </p:cNvPicPr>
          <p:nvPr/>
        </p:nvPicPr>
        <p:blipFill>
          <a:blip r:embed="rId2"/>
          <a:stretch>
            <a:fillRect/>
          </a:stretch>
        </p:blipFill>
        <p:spPr>
          <a:xfrm>
            <a:off x="456413" y="818785"/>
            <a:ext cx="11279174" cy="5220429"/>
          </a:xfrm>
          <a:prstGeom prst="rect">
            <a:avLst/>
          </a:prstGeom>
        </p:spPr>
      </p:pic>
    </p:spTree>
    <p:extLst>
      <p:ext uri="{BB962C8B-B14F-4D97-AF65-F5344CB8AC3E}">
        <p14:creationId xmlns:p14="http://schemas.microsoft.com/office/powerpoint/2010/main" val="2729154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28C76A-A98A-817A-42B8-0AC119DB25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249" y="1154510"/>
            <a:ext cx="11625944" cy="4548979"/>
          </a:xfrm>
          <a:prstGeom prst="rect">
            <a:avLst/>
          </a:prstGeom>
        </p:spPr>
      </p:pic>
    </p:spTree>
    <p:extLst>
      <p:ext uri="{BB962C8B-B14F-4D97-AF65-F5344CB8AC3E}">
        <p14:creationId xmlns:p14="http://schemas.microsoft.com/office/powerpoint/2010/main" val="13060761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DA51DB-C947-689B-3BDF-A5750200B5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1398" y="408214"/>
            <a:ext cx="3374967" cy="6041571"/>
          </a:xfrm>
          <a:prstGeom prst="rect">
            <a:avLst/>
          </a:prstGeom>
        </p:spPr>
      </p:pic>
    </p:spTree>
    <p:extLst>
      <p:ext uri="{BB962C8B-B14F-4D97-AF65-F5344CB8AC3E}">
        <p14:creationId xmlns:p14="http://schemas.microsoft.com/office/powerpoint/2010/main" val="13325490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BEB12B-7BB4-0CA8-ED14-57A014BDD70D}"/>
              </a:ext>
            </a:extLst>
          </p:cNvPr>
          <p:cNvPicPr>
            <a:picLocks noChangeAspect="1"/>
          </p:cNvPicPr>
          <p:nvPr/>
        </p:nvPicPr>
        <p:blipFill>
          <a:blip r:embed="rId2"/>
          <a:stretch>
            <a:fillRect/>
          </a:stretch>
        </p:blipFill>
        <p:spPr>
          <a:xfrm>
            <a:off x="1464905" y="748769"/>
            <a:ext cx="9769151" cy="5360461"/>
          </a:xfrm>
          <a:prstGeom prst="rect">
            <a:avLst/>
          </a:prstGeom>
        </p:spPr>
      </p:pic>
    </p:spTree>
    <p:extLst>
      <p:ext uri="{BB962C8B-B14F-4D97-AF65-F5344CB8AC3E}">
        <p14:creationId xmlns:p14="http://schemas.microsoft.com/office/powerpoint/2010/main" val="26258304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E4D70D-F1B9-380E-CD0B-844533BE42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379" y="1555788"/>
            <a:ext cx="11747242" cy="2801607"/>
          </a:xfrm>
          <a:prstGeom prst="rect">
            <a:avLst/>
          </a:prstGeom>
        </p:spPr>
      </p:pic>
    </p:spTree>
    <p:extLst>
      <p:ext uri="{BB962C8B-B14F-4D97-AF65-F5344CB8AC3E}">
        <p14:creationId xmlns:p14="http://schemas.microsoft.com/office/powerpoint/2010/main" val="8228490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6BDBBE-AC11-3D92-78B2-F2EB57AC8F09}"/>
              </a:ext>
            </a:extLst>
          </p:cNvPr>
          <p:cNvSpPr txBox="1"/>
          <p:nvPr/>
        </p:nvSpPr>
        <p:spPr>
          <a:xfrm>
            <a:off x="382555" y="425660"/>
            <a:ext cx="11131420" cy="5192255"/>
          </a:xfrm>
          <a:prstGeom prst="rect">
            <a:avLst/>
          </a:prstGeom>
          <a:noFill/>
        </p:spPr>
        <p:txBody>
          <a:bodyPr wrap="square">
            <a:spAutoFit/>
          </a:bodyPr>
          <a:lstStyle/>
          <a:p>
            <a:pPr>
              <a:buNone/>
            </a:pPr>
            <a:r>
              <a:rPr lang="en-US" b="1" dirty="0">
                <a:latin typeface="Times New Roman" panose="02020603050405020304" pitchFamily="18" charset="0"/>
                <a:cs typeface="Times New Roman" panose="02020603050405020304" pitchFamily="18" charset="0"/>
              </a:rPr>
              <a:t> </a:t>
            </a:r>
            <a:r>
              <a:rPr lang="en-US" sz="3200" b="1" u="sng" dirty="0">
                <a:latin typeface="Algerian" panose="04020705040A02060702" pitchFamily="82" charset="0"/>
                <a:cs typeface="Times New Roman" panose="02020603050405020304" pitchFamily="18" charset="0"/>
              </a:rPr>
              <a:t>Summary of the Paper</a:t>
            </a:r>
          </a:p>
          <a:p>
            <a:pPr>
              <a:buNone/>
            </a:pPr>
            <a:endParaRPr lang="en-US" b="1" dirty="0">
              <a:latin typeface="Times New Roman" panose="02020603050405020304" pitchFamily="18" charset="0"/>
              <a:cs typeface="Times New Roman" panose="02020603050405020304" pitchFamily="18" charset="0"/>
            </a:endParaRPr>
          </a:p>
          <a:p>
            <a:pPr algn="just">
              <a:lnSpc>
                <a:spcPct val="150000"/>
              </a:lnSpc>
              <a:buNone/>
            </a:pPr>
            <a:r>
              <a:rPr lang="en-US" dirty="0">
                <a:latin typeface="Times New Roman" panose="02020603050405020304" pitchFamily="18" charset="0"/>
                <a:cs typeface="Times New Roman" panose="02020603050405020304" pitchFamily="18" charset="0"/>
              </a:rPr>
              <a:t>The paper introduces </a:t>
            </a:r>
            <a:r>
              <a:rPr lang="en-US" b="1" dirty="0">
                <a:latin typeface="Times New Roman" panose="02020603050405020304" pitchFamily="18" charset="0"/>
                <a:cs typeface="Times New Roman" panose="02020603050405020304" pitchFamily="18" charset="0"/>
              </a:rPr>
              <a:t>AnForA</a:t>
            </a:r>
            <a:r>
              <a:rPr lang="en-US" dirty="0">
                <a:latin typeface="Times New Roman" panose="02020603050405020304" pitchFamily="18" charset="0"/>
                <a:cs typeface="Times New Roman" panose="02020603050405020304" pitchFamily="18" charset="0"/>
              </a:rPr>
              <a:t>, a tool that helps automate the forensic analysis of Android apps. Normally, investigators have to manually check apps to find evidence, which is slow and prone to mistakes. </a:t>
            </a:r>
            <a:r>
              <a:rPr lang="en-US" b="1" dirty="0">
                <a:latin typeface="Times New Roman" panose="02020603050405020304" pitchFamily="18" charset="0"/>
                <a:cs typeface="Times New Roman" panose="02020603050405020304" pitchFamily="18" charset="0"/>
              </a:rPr>
              <a:t>AnForA makes this process easier and faster</a:t>
            </a:r>
            <a:r>
              <a:rPr lang="en-US" dirty="0">
                <a:latin typeface="Times New Roman" panose="02020603050405020304" pitchFamily="18" charset="0"/>
                <a:cs typeface="Times New Roman" panose="02020603050405020304" pitchFamily="18" charset="0"/>
              </a:rPr>
              <a:t> by automatically interacting with an app, tracking the files it creates or changes, and organizing the results for analysis.</a:t>
            </a:r>
          </a:p>
          <a:p>
            <a:pPr algn="just">
              <a:lnSpc>
                <a:spcPct val="150000"/>
              </a:lnSpc>
              <a:buNone/>
            </a:pPr>
            <a:endParaRPr lang="en-US" dirty="0">
              <a:latin typeface="Times New Roman" panose="02020603050405020304" pitchFamily="18" charset="0"/>
              <a:cs typeface="Times New Roman" panose="02020603050405020304" pitchFamily="18" charset="0"/>
            </a:endParaRPr>
          </a:p>
          <a:p>
            <a:pPr>
              <a:lnSpc>
                <a:spcPct val="150000"/>
              </a:lnSpc>
              <a:buNone/>
            </a:pPr>
            <a:r>
              <a:rPr lang="en-US" sz="2000" b="1" dirty="0">
                <a:latin typeface="Times New Roman" panose="02020603050405020304" pitchFamily="18" charset="0"/>
                <a:cs typeface="Times New Roman" panose="02020603050405020304" pitchFamily="18" charset="0"/>
              </a:rPr>
              <a:t>How It Works:</a:t>
            </a:r>
          </a:p>
          <a:p>
            <a:pPr>
              <a:lnSpc>
                <a:spcPct val="150000"/>
              </a:lnSpc>
              <a:buFont typeface="+mj-lt"/>
              <a:buAutoNum type="arabicPeriod"/>
            </a:pPr>
            <a:r>
              <a:rPr lang="en-US" sz="2000" b="1" dirty="0">
                <a:latin typeface="Times New Roman" panose="02020603050405020304" pitchFamily="18" charset="0"/>
                <a:cs typeface="Times New Roman" panose="02020603050405020304" pitchFamily="18" charset="0"/>
              </a:rPr>
              <a:t>Install the App</a:t>
            </a:r>
            <a:r>
              <a:rPr lang="en-US" sz="2000" dirty="0">
                <a:latin typeface="Times New Roman" panose="02020603050405020304" pitchFamily="18" charset="0"/>
                <a:cs typeface="Times New Roman" panose="02020603050405020304" pitchFamily="18" charset="0"/>
              </a:rPr>
              <a:t> on a virtual Android phone.</a:t>
            </a:r>
          </a:p>
          <a:p>
            <a:pPr>
              <a:lnSpc>
                <a:spcPct val="150000"/>
              </a:lnSpc>
              <a:buFont typeface="+mj-lt"/>
              <a:buAutoNum type="arabicPeriod"/>
            </a:pPr>
            <a:r>
              <a:rPr lang="en-US" sz="2000" b="1" dirty="0">
                <a:latin typeface="Times New Roman" panose="02020603050405020304" pitchFamily="18" charset="0"/>
                <a:cs typeface="Times New Roman" panose="02020603050405020304" pitchFamily="18" charset="0"/>
              </a:rPr>
              <a:t>Simulate User Actions</a:t>
            </a:r>
            <a:r>
              <a:rPr lang="en-US" sz="2000" dirty="0">
                <a:latin typeface="Times New Roman" panose="02020603050405020304" pitchFamily="18" charset="0"/>
                <a:cs typeface="Times New Roman" panose="02020603050405020304" pitchFamily="18" charset="0"/>
              </a:rPr>
              <a:t> (like sending a message or opening a file).</a:t>
            </a:r>
          </a:p>
          <a:p>
            <a:pPr>
              <a:lnSpc>
                <a:spcPct val="150000"/>
              </a:lnSpc>
              <a:buFont typeface="+mj-lt"/>
              <a:buAutoNum type="arabicPeriod"/>
            </a:pPr>
            <a:r>
              <a:rPr lang="en-US" sz="2000" b="1" dirty="0">
                <a:latin typeface="Times New Roman" panose="02020603050405020304" pitchFamily="18" charset="0"/>
                <a:cs typeface="Times New Roman" panose="02020603050405020304" pitchFamily="18" charset="0"/>
              </a:rPr>
              <a:t>Monitor File Changes</a:t>
            </a:r>
            <a:r>
              <a:rPr lang="en-US" sz="2000" dirty="0">
                <a:latin typeface="Times New Roman" panose="02020603050405020304" pitchFamily="18" charset="0"/>
                <a:cs typeface="Times New Roman" panose="02020603050405020304" pitchFamily="18" charset="0"/>
              </a:rPr>
              <a:t> on the device to see what data is created or modified.</a:t>
            </a:r>
          </a:p>
          <a:p>
            <a:pPr>
              <a:lnSpc>
                <a:spcPct val="150000"/>
              </a:lnSpc>
              <a:buFont typeface="+mj-lt"/>
              <a:buAutoNum type="arabicPeriod"/>
            </a:pPr>
            <a:r>
              <a:rPr lang="en-US" sz="2000" b="1" dirty="0">
                <a:latin typeface="Times New Roman" panose="02020603050405020304" pitchFamily="18" charset="0"/>
                <a:cs typeface="Times New Roman" panose="02020603050405020304" pitchFamily="18" charset="0"/>
              </a:rPr>
              <a:t>Extract &amp; Analyze</a:t>
            </a:r>
            <a:r>
              <a:rPr lang="en-US" sz="2000" dirty="0">
                <a:latin typeface="Times New Roman" panose="02020603050405020304" pitchFamily="18" charset="0"/>
                <a:cs typeface="Times New Roman" panose="02020603050405020304" pitchFamily="18" charset="0"/>
              </a:rPr>
              <a:t> this data to understand what happened.</a:t>
            </a:r>
          </a:p>
        </p:txBody>
      </p:sp>
      <p:sp>
        <p:nvSpPr>
          <p:cNvPr id="5" name="TextBox 4">
            <a:extLst>
              <a:ext uri="{FF2B5EF4-FFF2-40B4-BE49-F238E27FC236}">
                <a16:creationId xmlns:a16="http://schemas.microsoft.com/office/drawing/2014/main" id="{48007AC7-0078-ABCB-A8F5-2CCFA09C4B50}"/>
              </a:ext>
            </a:extLst>
          </p:cNvPr>
          <p:cNvSpPr txBox="1"/>
          <p:nvPr/>
        </p:nvSpPr>
        <p:spPr>
          <a:xfrm>
            <a:off x="9860125" y="6063008"/>
            <a:ext cx="6097554" cy="369332"/>
          </a:xfrm>
          <a:prstGeom prst="rect">
            <a:avLst/>
          </a:prstGeom>
          <a:noFill/>
        </p:spPr>
        <p:txBody>
          <a:bodyPr wrap="square">
            <a:spAutoFit/>
          </a:bodyPr>
          <a:lstStyle/>
          <a:p>
            <a:pPr rtl="0"/>
            <a:r>
              <a:rPr lang="en-US" u="sng" dirty="0">
                <a:solidFill>
                  <a:srgbClr val="000000"/>
                </a:solidFill>
                <a:latin typeface="Times New Roman" panose="02020603050405020304" pitchFamily="18" charset="0"/>
              </a:rPr>
              <a:t>17/03/25</a:t>
            </a:r>
            <a:endParaRPr lang="en-US" dirty="0">
              <a:effectLst/>
            </a:endParaRPr>
          </a:p>
        </p:txBody>
      </p:sp>
    </p:spTree>
    <p:extLst>
      <p:ext uri="{BB962C8B-B14F-4D97-AF65-F5344CB8AC3E}">
        <p14:creationId xmlns:p14="http://schemas.microsoft.com/office/powerpoint/2010/main" val="39700374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83FE85-1C3D-A721-47F4-E41A8EA9EB41}"/>
              </a:ext>
            </a:extLst>
          </p:cNvPr>
          <p:cNvSpPr txBox="1"/>
          <p:nvPr/>
        </p:nvSpPr>
        <p:spPr>
          <a:xfrm>
            <a:off x="727787" y="541175"/>
            <a:ext cx="10683551" cy="4457952"/>
          </a:xfrm>
          <a:prstGeom prst="rect">
            <a:avLst/>
          </a:prstGeom>
          <a:noFill/>
        </p:spPr>
        <p:txBody>
          <a:bodyPr wrap="square">
            <a:spAutoFit/>
          </a:bodyPr>
          <a:lstStyle/>
          <a:p>
            <a:pPr>
              <a:lnSpc>
                <a:spcPct val="150000"/>
              </a:lnSpc>
              <a:buNone/>
            </a:pPr>
            <a:r>
              <a:rPr lang="en-US" sz="2400" b="1" dirty="0">
                <a:latin typeface="Times New Roman" panose="02020603050405020304" pitchFamily="18" charset="0"/>
                <a:cs typeface="Times New Roman" panose="02020603050405020304" pitchFamily="18" charset="0"/>
              </a:rPr>
              <a:t>Why It’s Useful:</a:t>
            </a:r>
          </a:p>
          <a:p>
            <a:pPr>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Saves time compared to manual analysis.</a:t>
            </a:r>
          </a:p>
          <a:p>
            <a:pPr>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Works on different types of apps and devices.</a:t>
            </a:r>
          </a:p>
          <a:p>
            <a:pPr>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Finds important digital evidence more accurately.</a:t>
            </a:r>
          </a:p>
          <a:p>
            <a:pPr>
              <a:lnSpc>
                <a:spcPct val="15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nSpc>
                <a:spcPct val="150000"/>
              </a:lnSpc>
              <a:buNone/>
            </a:pPr>
            <a:r>
              <a:rPr lang="en-US" sz="2400" b="1" dirty="0">
                <a:latin typeface="Times New Roman" panose="02020603050405020304" pitchFamily="18" charset="0"/>
                <a:cs typeface="Times New Roman" panose="02020603050405020304" pitchFamily="18" charset="0"/>
              </a:rPr>
              <a:t>Test Results:</a:t>
            </a:r>
          </a:p>
          <a:p>
            <a:pPr>
              <a:lnSpc>
                <a:spcPct val="150000"/>
              </a:lnSpc>
            </a:pPr>
            <a:r>
              <a:rPr lang="en-US" sz="2400" dirty="0">
                <a:latin typeface="Times New Roman" panose="02020603050405020304" pitchFamily="18" charset="0"/>
                <a:cs typeface="Times New Roman" panose="02020603050405020304" pitchFamily="18" charset="0"/>
              </a:rPr>
              <a:t>They tested </a:t>
            </a:r>
            <a:r>
              <a:rPr lang="en-US" sz="2400" b="1" dirty="0">
                <a:latin typeface="Times New Roman" panose="02020603050405020304" pitchFamily="18" charset="0"/>
                <a:cs typeface="Times New Roman" panose="02020603050405020304" pitchFamily="18" charset="0"/>
              </a:rPr>
              <a:t>AnForA</a:t>
            </a:r>
            <a:r>
              <a:rPr lang="en-US" sz="2400" dirty="0">
                <a:latin typeface="Times New Roman" panose="02020603050405020304" pitchFamily="18" charset="0"/>
                <a:cs typeface="Times New Roman" panose="02020603050405020304" pitchFamily="18" charset="0"/>
              </a:rPr>
              <a:t> on apps like Gmail, Skype, and Facebook Messenger. It found </a:t>
            </a:r>
            <a:r>
              <a:rPr lang="en-US" sz="2400" b="1" dirty="0">
                <a:latin typeface="Times New Roman" panose="02020603050405020304" pitchFamily="18" charset="0"/>
                <a:cs typeface="Times New Roman" panose="02020603050405020304" pitchFamily="18" charset="0"/>
              </a:rPr>
              <a:t>more and better-organized evidence</a:t>
            </a:r>
            <a:r>
              <a:rPr lang="en-US" sz="2400" dirty="0">
                <a:latin typeface="Times New Roman" panose="02020603050405020304" pitchFamily="18" charset="0"/>
                <a:cs typeface="Times New Roman" panose="02020603050405020304" pitchFamily="18" charset="0"/>
              </a:rPr>
              <a:t> than previous manual studies.</a:t>
            </a:r>
          </a:p>
        </p:txBody>
      </p:sp>
    </p:spTree>
    <p:extLst>
      <p:ext uri="{BB962C8B-B14F-4D97-AF65-F5344CB8AC3E}">
        <p14:creationId xmlns:p14="http://schemas.microsoft.com/office/powerpoint/2010/main" val="13188145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3B18F9-95C2-C953-4D46-7F016593E026}"/>
              </a:ext>
            </a:extLst>
          </p:cNvPr>
          <p:cNvPicPr>
            <a:picLocks noChangeAspect="1"/>
          </p:cNvPicPr>
          <p:nvPr/>
        </p:nvPicPr>
        <p:blipFill>
          <a:blip r:embed="rId2"/>
          <a:stretch>
            <a:fillRect/>
          </a:stretch>
        </p:blipFill>
        <p:spPr>
          <a:xfrm>
            <a:off x="1038678" y="242596"/>
            <a:ext cx="10114643" cy="6148873"/>
          </a:xfrm>
          <a:prstGeom prst="rect">
            <a:avLst/>
          </a:prstGeom>
        </p:spPr>
      </p:pic>
    </p:spTree>
    <p:extLst>
      <p:ext uri="{BB962C8B-B14F-4D97-AF65-F5344CB8AC3E}">
        <p14:creationId xmlns:p14="http://schemas.microsoft.com/office/powerpoint/2010/main" val="28730318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3CA65C-E53F-FCBB-A42A-192F1A9B225D}"/>
              </a:ext>
            </a:extLst>
          </p:cNvPr>
          <p:cNvPicPr>
            <a:picLocks noChangeAspect="1"/>
          </p:cNvPicPr>
          <p:nvPr/>
        </p:nvPicPr>
        <p:blipFill>
          <a:blip r:embed="rId2"/>
          <a:stretch>
            <a:fillRect/>
          </a:stretch>
        </p:blipFill>
        <p:spPr>
          <a:xfrm>
            <a:off x="634483" y="195943"/>
            <a:ext cx="10767526" cy="6512768"/>
          </a:xfrm>
          <a:prstGeom prst="rect">
            <a:avLst/>
          </a:prstGeom>
        </p:spPr>
      </p:pic>
    </p:spTree>
    <p:extLst>
      <p:ext uri="{BB962C8B-B14F-4D97-AF65-F5344CB8AC3E}">
        <p14:creationId xmlns:p14="http://schemas.microsoft.com/office/powerpoint/2010/main" val="3340809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FAA95A-9CCC-65C2-C977-7BAE700DEA37}"/>
              </a:ext>
            </a:extLst>
          </p:cNvPr>
          <p:cNvPicPr>
            <a:picLocks noChangeAspect="1"/>
          </p:cNvPicPr>
          <p:nvPr/>
        </p:nvPicPr>
        <p:blipFill>
          <a:blip r:embed="rId2"/>
          <a:stretch>
            <a:fillRect/>
          </a:stretch>
        </p:blipFill>
        <p:spPr>
          <a:xfrm>
            <a:off x="1218519" y="261495"/>
            <a:ext cx="9754961" cy="6335009"/>
          </a:xfrm>
          <a:prstGeom prst="rect">
            <a:avLst/>
          </a:prstGeom>
        </p:spPr>
      </p:pic>
    </p:spTree>
    <p:extLst>
      <p:ext uri="{BB962C8B-B14F-4D97-AF65-F5344CB8AC3E}">
        <p14:creationId xmlns:p14="http://schemas.microsoft.com/office/powerpoint/2010/main" val="3796567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2024B1-FD8E-132D-2C4B-C4BE37163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628" y="127820"/>
            <a:ext cx="3449492" cy="5692877"/>
          </a:xfrm>
          <a:prstGeom prst="rect">
            <a:avLst/>
          </a:prstGeom>
        </p:spPr>
      </p:pic>
      <p:pic>
        <p:nvPicPr>
          <p:cNvPr id="7" name="Picture 6">
            <a:extLst>
              <a:ext uri="{FF2B5EF4-FFF2-40B4-BE49-F238E27FC236}">
                <a16:creationId xmlns:a16="http://schemas.microsoft.com/office/drawing/2014/main" id="{F1D1290F-AF9B-0E08-C02D-33577FA3C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2429" y="127820"/>
            <a:ext cx="3449493" cy="5624051"/>
          </a:xfrm>
          <a:prstGeom prst="rect">
            <a:avLst/>
          </a:prstGeom>
        </p:spPr>
      </p:pic>
      <p:sp>
        <p:nvSpPr>
          <p:cNvPr id="9" name="TextBox 8">
            <a:extLst>
              <a:ext uri="{FF2B5EF4-FFF2-40B4-BE49-F238E27FC236}">
                <a16:creationId xmlns:a16="http://schemas.microsoft.com/office/drawing/2014/main" id="{C56B10E0-2EFC-1F77-788A-53AEF1D66CB9}"/>
              </a:ext>
            </a:extLst>
          </p:cNvPr>
          <p:cNvSpPr txBox="1"/>
          <p:nvPr/>
        </p:nvSpPr>
        <p:spPr>
          <a:xfrm>
            <a:off x="511278" y="5940830"/>
            <a:ext cx="6096000" cy="369332"/>
          </a:xfrm>
          <a:prstGeom prst="rect">
            <a:avLst/>
          </a:prstGeom>
          <a:noFill/>
        </p:spPr>
        <p:txBody>
          <a:bodyPr wrap="square">
            <a:spAutoFit/>
          </a:bodyPr>
          <a:lstStyle/>
          <a:p>
            <a:r>
              <a:rPr lang="en-IN" dirty="0"/>
              <a:t> Download Colornote app and create 2-3 files</a:t>
            </a:r>
          </a:p>
        </p:txBody>
      </p:sp>
      <p:sp>
        <p:nvSpPr>
          <p:cNvPr id="11" name="TextBox 10">
            <a:extLst>
              <a:ext uri="{FF2B5EF4-FFF2-40B4-BE49-F238E27FC236}">
                <a16:creationId xmlns:a16="http://schemas.microsoft.com/office/drawing/2014/main" id="{F91CC8C9-D26E-A282-E2BF-E551B51E568B}"/>
              </a:ext>
            </a:extLst>
          </p:cNvPr>
          <p:cNvSpPr txBox="1"/>
          <p:nvPr/>
        </p:nvSpPr>
        <p:spPr>
          <a:xfrm>
            <a:off x="5673213" y="5791200"/>
            <a:ext cx="6096000" cy="646331"/>
          </a:xfrm>
          <a:prstGeom prst="rect">
            <a:avLst/>
          </a:prstGeom>
          <a:noFill/>
        </p:spPr>
        <p:txBody>
          <a:bodyPr wrap="square">
            <a:spAutoFit/>
          </a:bodyPr>
          <a:lstStyle/>
          <a:p>
            <a:r>
              <a:rPr lang="en-IN" dirty="0"/>
              <a:t>Download X-</a:t>
            </a:r>
            <a:r>
              <a:rPr lang="en-IN" dirty="0" err="1"/>
              <a:t>plore</a:t>
            </a:r>
            <a:r>
              <a:rPr lang="en-IN" dirty="0"/>
              <a:t> app and enable </a:t>
            </a:r>
            <a:r>
              <a:rPr lang="en-IN" dirty="0" err="1"/>
              <a:t>supermode</a:t>
            </a:r>
            <a:r>
              <a:rPr lang="en-IN" dirty="0"/>
              <a:t> button from                          configuration</a:t>
            </a:r>
          </a:p>
        </p:txBody>
      </p:sp>
    </p:spTree>
    <p:extLst>
      <p:ext uri="{BB962C8B-B14F-4D97-AF65-F5344CB8AC3E}">
        <p14:creationId xmlns:p14="http://schemas.microsoft.com/office/powerpoint/2010/main" val="22208323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884CA8-43B2-5BF5-71F9-0DC95567EAB8}"/>
              </a:ext>
            </a:extLst>
          </p:cNvPr>
          <p:cNvPicPr>
            <a:picLocks noChangeAspect="1"/>
          </p:cNvPicPr>
          <p:nvPr/>
        </p:nvPicPr>
        <p:blipFill>
          <a:blip r:embed="rId2"/>
          <a:stretch>
            <a:fillRect/>
          </a:stretch>
        </p:blipFill>
        <p:spPr>
          <a:xfrm>
            <a:off x="615821" y="214604"/>
            <a:ext cx="10804848" cy="6410131"/>
          </a:xfrm>
          <a:prstGeom prst="rect">
            <a:avLst/>
          </a:prstGeom>
        </p:spPr>
      </p:pic>
    </p:spTree>
    <p:extLst>
      <p:ext uri="{BB962C8B-B14F-4D97-AF65-F5344CB8AC3E}">
        <p14:creationId xmlns:p14="http://schemas.microsoft.com/office/powerpoint/2010/main" val="22587614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E4E0DB-EE6C-7FC5-FB18-14CB156D691F}"/>
              </a:ext>
            </a:extLst>
          </p:cNvPr>
          <p:cNvPicPr>
            <a:picLocks noChangeAspect="1"/>
          </p:cNvPicPr>
          <p:nvPr/>
        </p:nvPicPr>
        <p:blipFill>
          <a:blip r:embed="rId2"/>
          <a:stretch>
            <a:fillRect/>
          </a:stretch>
        </p:blipFill>
        <p:spPr>
          <a:xfrm>
            <a:off x="1456677" y="771154"/>
            <a:ext cx="9278645" cy="5315692"/>
          </a:xfrm>
          <a:prstGeom prst="rect">
            <a:avLst/>
          </a:prstGeom>
        </p:spPr>
      </p:pic>
    </p:spTree>
    <p:extLst>
      <p:ext uri="{BB962C8B-B14F-4D97-AF65-F5344CB8AC3E}">
        <p14:creationId xmlns:p14="http://schemas.microsoft.com/office/powerpoint/2010/main" val="38289121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C1544E-2FCC-BD02-4B73-C71750882819}"/>
              </a:ext>
            </a:extLst>
          </p:cNvPr>
          <p:cNvPicPr>
            <a:picLocks noChangeAspect="1"/>
          </p:cNvPicPr>
          <p:nvPr/>
        </p:nvPicPr>
        <p:blipFill>
          <a:blip r:embed="rId2"/>
          <a:stretch>
            <a:fillRect/>
          </a:stretch>
        </p:blipFill>
        <p:spPr>
          <a:xfrm>
            <a:off x="1704362" y="442495"/>
            <a:ext cx="8783276" cy="5973009"/>
          </a:xfrm>
          <a:prstGeom prst="rect">
            <a:avLst/>
          </a:prstGeom>
        </p:spPr>
      </p:pic>
    </p:spTree>
    <p:extLst>
      <p:ext uri="{BB962C8B-B14F-4D97-AF65-F5344CB8AC3E}">
        <p14:creationId xmlns:p14="http://schemas.microsoft.com/office/powerpoint/2010/main" val="6212466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91B7EE-6E2E-6A88-F3EF-CC1E7BB7F0F9}"/>
              </a:ext>
            </a:extLst>
          </p:cNvPr>
          <p:cNvPicPr>
            <a:picLocks noChangeAspect="1"/>
          </p:cNvPicPr>
          <p:nvPr/>
        </p:nvPicPr>
        <p:blipFill>
          <a:blip r:embed="rId2"/>
          <a:stretch>
            <a:fillRect/>
          </a:stretch>
        </p:blipFill>
        <p:spPr>
          <a:xfrm>
            <a:off x="699797" y="177282"/>
            <a:ext cx="10776856" cy="6466114"/>
          </a:xfrm>
          <a:prstGeom prst="rect">
            <a:avLst/>
          </a:prstGeom>
        </p:spPr>
      </p:pic>
    </p:spTree>
    <p:extLst>
      <p:ext uri="{BB962C8B-B14F-4D97-AF65-F5344CB8AC3E}">
        <p14:creationId xmlns:p14="http://schemas.microsoft.com/office/powerpoint/2010/main" val="21071262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1564D7-E53E-4703-18F4-75C877DCF49B}"/>
              </a:ext>
            </a:extLst>
          </p:cNvPr>
          <p:cNvPicPr>
            <a:picLocks noChangeAspect="1"/>
          </p:cNvPicPr>
          <p:nvPr/>
        </p:nvPicPr>
        <p:blipFill>
          <a:blip r:embed="rId2"/>
          <a:stretch>
            <a:fillRect/>
          </a:stretch>
        </p:blipFill>
        <p:spPr>
          <a:xfrm>
            <a:off x="1533485" y="289248"/>
            <a:ext cx="9125029" cy="6214189"/>
          </a:xfrm>
          <a:prstGeom prst="rect">
            <a:avLst/>
          </a:prstGeom>
        </p:spPr>
      </p:pic>
    </p:spTree>
    <p:extLst>
      <p:ext uri="{BB962C8B-B14F-4D97-AF65-F5344CB8AC3E}">
        <p14:creationId xmlns:p14="http://schemas.microsoft.com/office/powerpoint/2010/main" val="6706407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450333-4E92-6F60-EC48-0CA85ED6D4FB}"/>
              </a:ext>
            </a:extLst>
          </p:cNvPr>
          <p:cNvPicPr>
            <a:picLocks noChangeAspect="1"/>
          </p:cNvPicPr>
          <p:nvPr/>
        </p:nvPicPr>
        <p:blipFill>
          <a:blip r:embed="rId2"/>
          <a:stretch>
            <a:fillRect/>
          </a:stretch>
        </p:blipFill>
        <p:spPr>
          <a:xfrm>
            <a:off x="793103" y="177282"/>
            <a:ext cx="10375640" cy="6475445"/>
          </a:xfrm>
          <a:prstGeom prst="rect">
            <a:avLst/>
          </a:prstGeom>
        </p:spPr>
      </p:pic>
    </p:spTree>
    <p:extLst>
      <p:ext uri="{BB962C8B-B14F-4D97-AF65-F5344CB8AC3E}">
        <p14:creationId xmlns:p14="http://schemas.microsoft.com/office/powerpoint/2010/main" val="6492033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BE6926-EC24-840D-FB47-80B5B632EDA8}"/>
              </a:ext>
            </a:extLst>
          </p:cNvPr>
          <p:cNvPicPr>
            <a:picLocks noChangeAspect="1"/>
          </p:cNvPicPr>
          <p:nvPr/>
        </p:nvPicPr>
        <p:blipFill>
          <a:blip r:embed="rId2"/>
          <a:stretch>
            <a:fillRect/>
          </a:stretch>
        </p:blipFill>
        <p:spPr>
          <a:xfrm>
            <a:off x="1747230" y="653143"/>
            <a:ext cx="8697539" cy="5337109"/>
          </a:xfrm>
          <a:prstGeom prst="rect">
            <a:avLst/>
          </a:prstGeom>
        </p:spPr>
      </p:pic>
    </p:spTree>
    <p:extLst>
      <p:ext uri="{BB962C8B-B14F-4D97-AF65-F5344CB8AC3E}">
        <p14:creationId xmlns:p14="http://schemas.microsoft.com/office/powerpoint/2010/main" val="14732444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BD1C3-EE39-4479-25D8-45FD68B4D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608" y="834457"/>
            <a:ext cx="9246636" cy="5189086"/>
          </a:xfrm>
          <a:prstGeom prst="rect">
            <a:avLst/>
          </a:prstGeom>
        </p:spPr>
      </p:pic>
    </p:spTree>
    <p:extLst>
      <p:ext uri="{BB962C8B-B14F-4D97-AF65-F5344CB8AC3E}">
        <p14:creationId xmlns:p14="http://schemas.microsoft.com/office/powerpoint/2010/main" val="4098410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16C54D-EEF6-E480-CCFE-7ED47ECFA89A}"/>
              </a:ext>
            </a:extLst>
          </p:cNvPr>
          <p:cNvPicPr>
            <a:picLocks noChangeAspect="1"/>
          </p:cNvPicPr>
          <p:nvPr/>
        </p:nvPicPr>
        <p:blipFill>
          <a:blip r:embed="rId2"/>
          <a:stretch>
            <a:fillRect/>
          </a:stretch>
        </p:blipFill>
        <p:spPr>
          <a:xfrm>
            <a:off x="765110" y="195942"/>
            <a:ext cx="10664890" cy="6456785"/>
          </a:xfrm>
          <a:prstGeom prst="rect">
            <a:avLst/>
          </a:prstGeom>
        </p:spPr>
      </p:pic>
    </p:spTree>
    <p:extLst>
      <p:ext uri="{BB962C8B-B14F-4D97-AF65-F5344CB8AC3E}">
        <p14:creationId xmlns:p14="http://schemas.microsoft.com/office/powerpoint/2010/main" val="35916021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A72E2A-46F1-6556-0A14-04E7E41DEA9B}"/>
              </a:ext>
            </a:extLst>
          </p:cNvPr>
          <p:cNvPicPr>
            <a:picLocks noChangeAspect="1"/>
          </p:cNvPicPr>
          <p:nvPr/>
        </p:nvPicPr>
        <p:blipFill>
          <a:blip r:embed="rId2"/>
          <a:stretch>
            <a:fillRect/>
          </a:stretch>
        </p:blipFill>
        <p:spPr>
          <a:xfrm>
            <a:off x="940837" y="163286"/>
            <a:ext cx="10310326" cy="6531428"/>
          </a:xfrm>
          <a:prstGeom prst="rect">
            <a:avLst/>
          </a:prstGeom>
        </p:spPr>
      </p:pic>
    </p:spTree>
    <p:extLst>
      <p:ext uri="{BB962C8B-B14F-4D97-AF65-F5344CB8AC3E}">
        <p14:creationId xmlns:p14="http://schemas.microsoft.com/office/powerpoint/2010/main" val="881460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B41461-E3A5-C96E-6F49-CB3D2E70D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257" y="194187"/>
            <a:ext cx="3676204" cy="5643716"/>
          </a:xfrm>
          <a:prstGeom prst="rect">
            <a:avLst/>
          </a:prstGeom>
        </p:spPr>
      </p:pic>
      <p:sp>
        <p:nvSpPr>
          <p:cNvPr id="5" name="TextBox 4">
            <a:extLst>
              <a:ext uri="{FF2B5EF4-FFF2-40B4-BE49-F238E27FC236}">
                <a16:creationId xmlns:a16="http://schemas.microsoft.com/office/drawing/2014/main" id="{008DAFE9-42EB-5E5E-6231-F7FDF08AF516}"/>
              </a:ext>
            </a:extLst>
          </p:cNvPr>
          <p:cNvSpPr txBox="1"/>
          <p:nvPr/>
        </p:nvSpPr>
        <p:spPr>
          <a:xfrm>
            <a:off x="598062" y="6017482"/>
            <a:ext cx="6096000" cy="646331"/>
          </a:xfrm>
          <a:prstGeom prst="rect">
            <a:avLst/>
          </a:prstGeom>
          <a:noFill/>
        </p:spPr>
        <p:txBody>
          <a:bodyPr wrap="square">
            <a:spAutoFit/>
          </a:bodyPr>
          <a:lstStyle/>
          <a:p>
            <a:r>
              <a:rPr lang="en-IN" dirty="0"/>
              <a:t>Enable backup option and backup the files </a:t>
            </a:r>
          </a:p>
          <a:p>
            <a:endParaRPr lang="en-IN" dirty="0"/>
          </a:p>
        </p:txBody>
      </p:sp>
      <p:pic>
        <p:nvPicPr>
          <p:cNvPr id="7" name="Picture 6">
            <a:extLst>
              <a:ext uri="{FF2B5EF4-FFF2-40B4-BE49-F238E27FC236}">
                <a16:creationId xmlns:a16="http://schemas.microsoft.com/office/drawing/2014/main" id="{D473C797-A9C2-0090-0FC4-3BE93E2213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4187"/>
            <a:ext cx="3477208" cy="5643716"/>
          </a:xfrm>
          <a:prstGeom prst="rect">
            <a:avLst/>
          </a:prstGeom>
        </p:spPr>
      </p:pic>
      <p:sp>
        <p:nvSpPr>
          <p:cNvPr id="9" name="TextBox 8">
            <a:extLst>
              <a:ext uri="{FF2B5EF4-FFF2-40B4-BE49-F238E27FC236}">
                <a16:creationId xmlns:a16="http://schemas.microsoft.com/office/drawing/2014/main" id="{0767FD92-4DFC-9FCB-CD15-20BCF9867BF7}"/>
              </a:ext>
            </a:extLst>
          </p:cNvPr>
          <p:cNvSpPr txBox="1"/>
          <p:nvPr/>
        </p:nvSpPr>
        <p:spPr>
          <a:xfrm>
            <a:off x="6997181" y="5979883"/>
            <a:ext cx="6097554" cy="369332"/>
          </a:xfrm>
          <a:prstGeom prst="rect">
            <a:avLst/>
          </a:prstGeom>
          <a:noFill/>
        </p:spPr>
        <p:txBody>
          <a:bodyPr wrap="square">
            <a:spAutoFit/>
          </a:bodyPr>
          <a:lstStyle/>
          <a:p>
            <a:r>
              <a:rPr lang="en-IN" dirty="0"/>
              <a:t>Creating folder</a:t>
            </a:r>
          </a:p>
        </p:txBody>
      </p:sp>
    </p:spTree>
    <p:extLst>
      <p:ext uri="{BB962C8B-B14F-4D97-AF65-F5344CB8AC3E}">
        <p14:creationId xmlns:p14="http://schemas.microsoft.com/office/powerpoint/2010/main" val="38012571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F8CC3E-31EF-07BA-98A0-0F0D3B005E34}"/>
              </a:ext>
            </a:extLst>
          </p:cNvPr>
          <p:cNvPicPr>
            <a:picLocks noChangeAspect="1"/>
          </p:cNvPicPr>
          <p:nvPr/>
        </p:nvPicPr>
        <p:blipFill>
          <a:blip r:embed="rId2"/>
          <a:stretch>
            <a:fillRect/>
          </a:stretch>
        </p:blipFill>
        <p:spPr>
          <a:xfrm>
            <a:off x="618360" y="1306286"/>
            <a:ext cx="10955279" cy="4096138"/>
          </a:xfrm>
          <a:prstGeom prst="rect">
            <a:avLst/>
          </a:prstGeom>
        </p:spPr>
      </p:pic>
    </p:spTree>
    <p:extLst>
      <p:ext uri="{BB962C8B-B14F-4D97-AF65-F5344CB8AC3E}">
        <p14:creationId xmlns:p14="http://schemas.microsoft.com/office/powerpoint/2010/main" val="10932145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181D84-EE20-2027-CC59-5E07BF8B9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12" y="1076026"/>
            <a:ext cx="11709919" cy="4705947"/>
          </a:xfrm>
          <a:prstGeom prst="rect">
            <a:avLst/>
          </a:prstGeom>
        </p:spPr>
      </p:pic>
    </p:spTree>
    <p:extLst>
      <p:ext uri="{BB962C8B-B14F-4D97-AF65-F5344CB8AC3E}">
        <p14:creationId xmlns:p14="http://schemas.microsoft.com/office/powerpoint/2010/main" val="22953740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CE7528-9B5F-EC1B-1FBF-DD37614AA8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482" y="1026367"/>
            <a:ext cx="10767525" cy="4805265"/>
          </a:xfrm>
          <a:prstGeom prst="rect">
            <a:avLst/>
          </a:prstGeom>
        </p:spPr>
      </p:pic>
    </p:spTree>
    <p:extLst>
      <p:ext uri="{BB962C8B-B14F-4D97-AF65-F5344CB8AC3E}">
        <p14:creationId xmlns:p14="http://schemas.microsoft.com/office/powerpoint/2010/main" val="36591949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BE46E1-4F2E-048E-7B5B-AA69F3869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580" y="419878"/>
            <a:ext cx="11541968" cy="6092889"/>
          </a:xfrm>
          <a:prstGeom prst="rect">
            <a:avLst/>
          </a:prstGeom>
        </p:spPr>
      </p:pic>
    </p:spTree>
    <p:extLst>
      <p:ext uri="{BB962C8B-B14F-4D97-AF65-F5344CB8AC3E}">
        <p14:creationId xmlns:p14="http://schemas.microsoft.com/office/powerpoint/2010/main" val="41896788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98F9C8-8276-4FFD-6CF3-BB47714BBFE9}"/>
              </a:ext>
            </a:extLst>
          </p:cNvPr>
          <p:cNvPicPr>
            <a:picLocks noChangeAspect="1"/>
          </p:cNvPicPr>
          <p:nvPr/>
        </p:nvPicPr>
        <p:blipFill>
          <a:blip r:embed="rId2"/>
          <a:stretch>
            <a:fillRect/>
          </a:stretch>
        </p:blipFill>
        <p:spPr>
          <a:xfrm>
            <a:off x="503853" y="149290"/>
            <a:ext cx="11103429" cy="6708710"/>
          </a:xfrm>
          <a:prstGeom prst="rect">
            <a:avLst/>
          </a:prstGeom>
        </p:spPr>
      </p:pic>
    </p:spTree>
    <p:extLst>
      <p:ext uri="{BB962C8B-B14F-4D97-AF65-F5344CB8AC3E}">
        <p14:creationId xmlns:p14="http://schemas.microsoft.com/office/powerpoint/2010/main" val="34805636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F39B23-5F26-5DD7-9904-C591224C9444}"/>
              </a:ext>
            </a:extLst>
          </p:cNvPr>
          <p:cNvPicPr>
            <a:picLocks noChangeAspect="1"/>
          </p:cNvPicPr>
          <p:nvPr/>
        </p:nvPicPr>
        <p:blipFill>
          <a:blip r:embed="rId2"/>
          <a:stretch>
            <a:fillRect/>
          </a:stretch>
        </p:blipFill>
        <p:spPr>
          <a:xfrm>
            <a:off x="354562" y="204247"/>
            <a:ext cx="11485985" cy="6449505"/>
          </a:xfrm>
          <a:prstGeom prst="rect">
            <a:avLst/>
          </a:prstGeom>
        </p:spPr>
      </p:pic>
    </p:spTree>
    <p:extLst>
      <p:ext uri="{BB962C8B-B14F-4D97-AF65-F5344CB8AC3E}">
        <p14:creationId xmlns:p14="http://schemas.microsoft.com/office/powerpoint/2010/main" val="14210861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48B7C3-E8DC-478A-6061-5B69B47973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070" y="1101013"/>
            <a:ext cx="10300995" cy="3564294"/>
          </a:xfrm>
          <a:prstGeom prst="rect">
            <a:avLst/>
          </a:prstGeom>
        </p:spPr>
      </p:pic>
    </p:spTree>
    <p:extLst>
      <p:ext uri="{BB962C8B-B14F-4D97-AF65-F5344CB8AC3E}">
        <p14:creationId xmlns:p14="http://schemas.microsoft.com/office/powerpoint/2010/main" val="33708340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D7C1DF-92C7-82D1-EE3B-019E0A6C627F}"/>
              </a:ext>
            </a:extLst>
          </p:cNvPr>
          <p:cNvPicPr>
            <a:picLocks noChangeAspect="1"/>
          </p:cNvPicPr>
          <p:nvPr/>
        </p:nvPicPr>
        <p:blipFill>
          <a:blip r:embed="rId2"/>
          <a:stretch>
            <a:fillRect/>
          </a:stretch>
        </p:blipFill>
        <p:spPr>
          <a:xfrm>
            <a:off x="587829" y="1446245"/>
            <a:ext cx="11019453" cy="2276670"/>
          </a:xfrm>
          <a:prstGeom prst="rect">
            <a:avLst/>
          </a:prstGeom>
        </p:spPr>
      </p:pic>
    </p:spTree>
    <p:extLst>
      <p:ext uri="{BB962C8B-B14F-4D97-AF65-F5344CB8AC3E}">
        <p14:creationId xmlns:p14="http://schemas.microsoft.com/office/powerpoint/2010/main" val="16288461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DE762-B6F0-1BA8-E130-871CE3663384}"/>
              </a:ext>
            </a:extLst>
          </p:cNvPr>
          <p:cNvPicPr>
            <a:picLocks noChangeAspect="1"/>
          </p:cNvPicPr>
          <p:nvPr/>
        </p:nvPicPr>
        <p:blipFill>
          <a:blip r:embed="rId2"/>
          <a:stretch>
            <a:fillRect/>
          </a:stretch>
        </p:blipFill>
        <p:spPr>
          <a:xfrm>
            <a:off x="447869" y="289248"/>
            <a:ext cx="11299372" cy="6335487"/>
          </a:xfrm>
          <a:prstGeom prst="rect">
            <a:avLst/>
          </a:prstGeom>
        </p:spPr>
      </p:pic>
    </p:spTree>
    <p:extLst>
      <p:ext uri="{BB962C8B-B14F-4D97-AF65-F5344CB8AC3E}">
        <p14:creationId xmlns:p14="http://schemas.microsoft.com/office/powerpoint/2010/main" val="3125338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207C74-E9F3-E285-11DA-64F7349AA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616" y="847364"/>
            <a:ext cx="8957679" cy="5163271"/>
          </a:xfrm>
          <a:prstGeom prst="rect">
            <a:avLst/>
          </a:prstGeom>
        </p:spPr>
      </p:pic>
    </p:spTree>
    <p:extLst>
      <p:ext uri="{BB962C8B-B14F-4D97-AF65-F5344CB8AC3E}">
        <p14:creationId xmlns:p14="http://schemas.microsoft.com/office/powerpoint/2010/main" val="711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4244</TotalTime>
  <Words>3142</Words>
  <Application>Microsoft Office PowerPoint</Application>
  <PresentationFormat>Widescreen</PresentationFormat>
  <Paragraphs>400</Paragraphs>
  <Slides>119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119</vt:i4>
      </vt:variant>
    </vt:vector>
  </HeadingPairs>
  <TitlesOfParts>
    <vt:vector size="126" baseType="lpstr">
      <vt:lpstr>Algerian</vt:lpstr>
      <vt:lpstr>Arial</vt:lpstr>
      <vt:lpstr>Calibri</vt:lpstr>
      <vt:lpstr>Calibri Light</vt:lpstr>
      <vt:lpstr>Times New Roman</vt:lpstr>
      <vt:lpstr>Wingdings</vt:lpstr>
      <vt:lpstr>Office Theme</vt:lpstr>
      <vt:lpstr>PowerPoint Presentation</vt:lpstr>
      <vt:lpstr>Android Studio Installation</vt:lpstr>
      <vt:lpstr>ADB Minimal Installation</vt:lpstr>
      <vt:lpstr>ADB  Basic Commands</vt:lpstr>
      <vt:lpstr>Sqlite Installation</vt:lpstr>
      <vt:lpstr>SQLite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Isha S Shetty</dc:creator>
  <cp:lastModifiedBy>Nisha Poojary</cp:lastModifiedBy>
  <cp:revision>48</cp:revision>
  <dcterms:created xsi:type="dcterms:W3CDTF">2024-12-02T07:08:01Z</dcterms:created>
  <dcterms:modified xsi:type="dcterms:W3CDTF">2026-01-01T17:30:34Z</dcterms:modified>
</cp:coreProperties>
</file>